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1"/>
  </p:sldMasterIdLst>
  <p:notesMasterIdLst>
    <p:notesMasterId r:id="rId13"/>
  </p:notesMasterIdLst>
  <p:handoutMasterIdLst>
    <p:handoutMasterId r:id="rId14"/>
  </p:handoutMasterIdLst>
  <p:sldIdLst>
    <p:sldId id="261" r:id="rId2"/>
    <p:sldId id="265" r:id="rId3"/>
    <p:sldId id="294" r:id="rId4"/>
    <p:sldId id="266" r:id="rId5"/>
    <p:sldId id="302" r:id="rId6"/>
    <p:sldId id="301" r:id="rId7"/>
    <p:sldId id="300" r:id="rId8"/>
    <p:sldId id="299" r:id="rId9"/>
    <p:sldId id="298" r:id="rId10"/>
    <p:sldId id="297" r:id="rId11"/>
    <p:sldId id="284" r:id="rId12"/>
  </p:sldIdLst>
  <p:sldSz cx="9144000" cy="6858000" type="screen4x3"/>
  <p:notesSz cx="7077075" cy="9101138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254B5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66" d="100"/>
          <a:sy n="66" d="100"/>
        </p:scale>
        <p:origin x="-1494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556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025" y="0"/>
            <a:ext cx="3067050" cy="4556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EE04C29-CBDC-4ABF-8B17-FDA43F957835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47113"/>
            <a:ext cx="3067050" cy="454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025" y="8647113"/>
            <a:ext cx="3067050" cy="454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699DFA9D-EE3E-462A-9CF5-914C933E1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News Gothic MT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438" y="0"/>
            <a:ext cx="306705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News Gothic MT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2117F98E-5617-43A5-BFB2-3E6A2E725570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3650" y="682625"/>
            <a:ext cx="4551363" cy="3413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322763"/>
            <a:ext cx="566102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45525"/>
            <a:ext cx="306705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News Gothic MT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438" y="8645525"/>
            <a:ext cx="306705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News Gothic MT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9B8C5D08-6EEF-4163-AD15-275670A021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65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DFFE95-72DD-4176-A66E-CC8D34574797}" type="slidenum">
              <a:rPr lang="en-US" altLang="en-US" smtClean="0">
                <a:latin typeface="News Gothic MT"/>
                <a:ea typeface="ＭＳ Ｐゴシック" pitchFamily="34" charset="-128"/>
              </a:rPr>
              <a:pPr/>
              <a:t>2</a:t>
            </a:fld>
            <a:endParaRPr lang="en-US" altLang="en-US" smtClean="0">
              <a:latin typeface="News Gothic MT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36B090-29D9-4D8F-8C57-F7E327EF1626}" type="slidenum">
              <a:rPr lang="en-US" altLang="en-US" smtClean="0">
                <a:solidFill>
                  <a:srgbClr val="000000"/>
                </a:solidFill>
                <a:latin typeface="News Gothic MT"/>
                <a:ea typeface="ＭＳ Ｐゴシック" pitchFamily="34" charset="-128"/>
              </a:rPr>
              <a:pPr/>
              <a:t>3</a:t>
            </a:fld>
            <a:endParaRPr lang="en-US" altLang="en-US" smtClean="0">
              <a:solidFill>
                <a:srgbClr val="000000"/>
              </a:solidFill>
              <a:latin typeface="News Gothic MT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4EC131-091F-4FC7-98F2-B17ED5DD70C2}" type="slidenum">
              <a:rPr lang="en-US" altLang="en-US" smtClean="0">
                <a:latin typeface="News Gothic MT"/>
                <a:ea typeface="ＭＳ Ｐゴシック" pitchFamily="34" charset="-128"/>
              </a:rPr>
              <a:pPr/>
              <a:t>4</a:t>
            </a:fld>
            <a:endParaRPr lang="en-US" altLang="en-US" smtClean="0">
              <a:latin typeface="News Gothic MT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7F3860-5566-4664-8130-5745D4CE792B}" type="slidenum">
              <a:rPr lang="en-US" altLang="en-US" smtClean="0">
                <a:latin typeface="News Gothic MT"/>
                <a:ea typeface="ＭＳ Ｐゴシック" pitchFamily="34" charset="-128"/>
              </a:rPr>
              <a:pPr/>
              <a:t>5</a:t>
            </a:fld>
            <a:endParaRPr lang="en-US" altLang="en-US" smtClean="0">
              <a:latin typeface="News Gothic MT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AC8469-643D-47ED-9B4F-5703FFEC59A1}" type="slidenum">
              <a:rPr lang="en-US" altLang="en-US" smtClean="0">
                <a:latin typeface="News Gothic MT"/>
                <a:ea typeface="ＭＳ Ｐゴシック" pitchFamily="34" charset="-128"/>
              </a:rPr>
              <a:pPr/>
              <a:t>6</a:t>
            </a:fld>
            <a:endParaRPr lang="en-US" altLang="en-US" smtClean="0">
              <a:latin typeface="News Gothic MT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B41070-F46E-4BDD-B73D-A97973885213}" type="slidenum">
              <a:rPr lang="en-US" altLang="en-US" smtClean="0">
                <a:latin typeface="News Gothic MT"/>
                <a:ea typeface="ＭＳ Ｐゴシック" pitchFamily="34" charset="-128"/>
              </a:rPr>
              <a:pPr/>
              <a:t>7</a:t>
            </a:fld>
            <a:endParaRPr lang="en-US" altLang="en-US" smtClean="0">
              <a:latin typeface="News Gothic MT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C910E4-D759-4531-BDBC-FD3F8D261E15}" type="slidenum">
              <a:rPr lang="en-US" altLang="en-US" smtClean="0">
                <a:latin typeface="News Gothic MT"/>
                <a:ea typeface="ＭＳ Ｐゴシック" pitchFamily="34" charset="-128"/>
              </a:rPr>
              <a:pPr/>
              <a:t>8</a:t>
            </a:fld>
            <a:endParaRPr lang="en-US" altLang="en-US" smtClean="0">
              <a:latin typeface="News Gothic MT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4C545A-2841-4232-90E4-A7AC6FB1749F}" type="slidenum">
              <a:rPr lang="en-US" altLang="en-US" smtClean="0">
                <a:latin typeface="News Gothic MT"/>
                <a:ea typeface="ＭＳ Ｐゴシック" pitchFamily="34" charset="-128"/>
              </a:rPr>
              <a:pPr/>
              <a:t>9</a:t>
            </a:fld>
            <a:endParaRPr lang="en-US" altLang="en-US" smtClean="0">
              <a:latin typeface="News Gothic MT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D3D6D7-C7DD-4718-87B4-4F326161E480}" type="slidenum">
              <a:rPr lang="en-US" altLang="en-US" smtClean="0">
                <a:latin typeface="News Gothic MT"/>
                <a:ea typeface="ＭＳ Ｐゴシック" pitchFamily="34" charset="-128"/>
              </a:rPr>
              <a:pPr/>
              <a:t>10</a:t>
            </a:fld>
            <a:endParaRPr lang="en-US" altLang="en-US" smtClean="0">
              <a:latin typeface="News Gothic MT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53F375-E2CB-470F-9ED5-94E57E1013F1}" type="slidenum">
              <a:rPr lang="en-US" altLang="en-US" smtClean="0">
                <a:latin typeface="News Gothic MT"/>
                <a:ea typeface="ＭＳ Ｐゴシック" pitchFamily="34" charset="-128"/>
              </a:rPr>
              <a:pPr/>
              <a:t>11</a:t>
            </a:fld>
            <a:endParaRPr lang="en-US" altLang="en-US" smtClean="0">
              <a:latin typeface="News Gothic MT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28738" y="1295400"/>
            <a:ext cx="6486525" cy="3152775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/>
          <a:p>
            <a:pPr defTabSz="914400">
              <a:spcBef>
                <a:spcPts val="2000"/>
              </a:spcBef>
              <a:buClr>
                <a:srgbClr val="6FB7D7"/>
              </a:buClr>
              <a:buSzPct val="110000"/>
              <a:buFont typeface="Wingdings 2" pitchFamily="18" charset="2"/>
              <a:buNone/>
              <a:defRPr/>
            </a:pPr>
            <a:endParaRPr lang="en-US" sz="3200">
              <a:solidFill>
                <a:srgbClr val="595959"/>
              </a:solidFill>
              <a:latin typeface="News Gothic MT" pitchFamily="34" charset="0"/>
              <a:ea typeface="ＭＳ Ｐゴシック" pitchFamily="-65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rtlCol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0797C-CDA0-404F-B3D8-FD42F4A88D3F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EBA00-FB1D-4217-8A47-09856A24D5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4AF18-0F85-4A5A-B17C-031C97FA1725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7169C-82C5-4057-8C94-498599BA33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51A16-C64F-42B7-9A0B-EA8E954EB138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C86F4-8883-46C2-89A0-DED1287F9C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/>
          <a:lstStyle>
            <a:lvl1pPr algn="ctr">
              <a:defRPr sz="4600" b="0" cap="none" baseline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2F03A-29C1-4B98-8C62-AD527CB07B4A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D0770-BDE6-4EA4-AC09-58F94D215A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B975E-4299-44DC-99FF-D940F17EDF12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CAA57-52CB-4C89-B4B9-6E77D0C96C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A3901-84A0-4DF9-80B8-E7D4418A7FE9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8D08B-9A4B-4B4D-838A-97ECE6ECB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C24CE-41F5-474A-901B-C3F13D94687D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D8828-282B-402E-A294-744870E805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06312-110E-467B-9694-36B77C4C1FB0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CA7B3-35F0-43F5-9508-EA28DB8D9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4AB09-8C31-4F6C-B0AE-FE457DA69538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95535-A6A6-4DB3-844A-165702E0D5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104A1-E6D9-4409-9FAE-E0FF339F06B6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8F187-6FD0-42E2-B202-C141439861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76438-C495-4424-938C-5329DAD8E1BF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1A29B-ADB5-4624-AA85-8907EF970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E7DB8-DFEA-4FC1-BB0C-C0BA29933BF7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61195-3613-466F-9D54-75BAA2A8C3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49275" y="107950"/>
            <a:ext cx="804227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49275" y="1600200"/>
            <a:ext cx="804227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News Gothic MT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9E43708A-091F-4F29-AD01-F51698780071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News Gothic MT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3600">
                <a:solidFill>
                  <a:schemeClr val="bg1"/>
                </a:solidFill>
                <a:latin typeface="News Gothic MT" pitchFamily="34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CA7E7264-D0E6-454E-A4D7-13C211A90F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3" r:id="rId2"/>
    <p:sldLayoutId id="2147483722" r:id="rId3"/>
    <p:sldLayoutId id="2147483721" r:id="rId4"/>
    <p:sldLayoutId id="2147483720" r:id="rId5"/>
    <p:sldLayoutId id="2147483719" r:id="rId6"/>
    <p:sldLayoutId id="2147483718" r:id="rId7"/>
    <p:sldLayoutId id="2147483717" r:id="rId8"/>
    <p:sldLayoutId id="2147483716" r:id="rId9"/>
    <p:sldLayoutId id="2147483715" r:id="rId10"/>
    <p:sldLayoutId id="2147483714" r:id="rId11"/>
    <p:sldLayoutId id="2147483713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accent1"/>
          </a:solidFill>
          <a:latin typeface="+mj-lt"/>
          <a:ea typeface="ＭＳ Ｐゴシック" pitchFamily="-65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pitchFamily="34" charset="0"/>
          <a:ea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pitchFamily="34" charset="0"/>
          <a:ea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pitchFamily="34" charset="0"/>
          <a:ea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pitchFamily="34" charset="0"/>
          <a:ea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pitchFamily="34" charset="0"/>
          <a:ea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pitchFamily="34" charset="0"/>
          <a:ea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pitchFamily="34" charset="0"/>
          <a:ea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pitchFamily="34" charset="0"/>
          <a:ea typeface="ＭＳ Ｐゴシック" pitchFamily="-65" charset="-128"/>
        </a:defRPr>
      </a:lvl9pPr>
    </p:titleStyle>
    <p:bodyStyle>
      <a:lvl1pPr marL="349250" indent="-349250" algn="l" rtl="0" eaLnBrk="0" fontAlgn="base" hangingPunct="0">
        <a:spcBef>
          <a:spcPts val="2000"/>
        </a:spcBef>
        <a:spcAft>
          <a:spcPct val="0"/>
        </a:spcAft>
        <a:buClr>
          <a:srgbClr val="6FB7D7"/>
        </a:buClr>
        <a:buSzPct val="110000"/>
        <a:buFont typeface="Wingdings 2" pitchFamily="18" charset="2"/>
        <a:buChar char=""/>
        <a:defRPr sz="2400" kern="1200">
          <a:solidFill>
            <a:srgbClr val="595959"/>
          </a:solidFill>
          <a:latin typeface="+mn-lt"/>
          <a:ea typeface="ＭＳ Ｐゴシック" pitchFamily="-65" charset="-128"/>
          <a:cs typeface="+mn-cs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pitchFamily="18" charset="2"/>
        <a:buChar char=""/>
        <a:defRPr sz="2200" kern="1200">
          <a:solidFill>
            <a:srgbClr val="595959"/>
          </a:solidFill>
          <a:latin typeface="+mn-lt"/>
          <a:ea typeface="ＭＳ Ｐゴシック" pitchFamily="-65" charset="-128"/>
          <a:cs typeface="+mn-cs"/>
        </a:defRPr>
      </a:lvl2pPr>
      <a:lvl3pPr marL="968375" indent="-282575" algn="l" rtl="0" eaLnBrk="0" fontAlgn="base" hangingPunct="0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pitchFamily="18" charset="2"/>
        <a:buChar char=""/>
        <a:defRPr sz="2000" kern="1200">
          <a:solidFill>
            <a:srgbClr val="595959"/>
          </a:solidFill>
          <a:latin typeface="+mn-lt"/>
          <a:ea typeface="ＭＳ Ｐゴシック" pitchFamily="-65" charset="-128"/>
          <a:cs typeface="+mn-cs"/>
        </a:defRPr>
      </a:lvl3pPr>
      <a:lvl4pPr marL="1263650" indent="-295275" algn="l" rtl="0" eaLnBrk="0" fontAlgn="base" hangingPunct="0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pitchFamily="18" charset="2"/>
        <a:buChar char=""/>
        <a:defRPr sz="2000" kern="1200">
          <a:solidFill>
            <a:srgbClr val="595959"/>
          </a:solidFill>
          <a:latin typeface="+mn-lt"/>
          <a:ea typeface="ＭＳ Ｐゴシック" pitchFamily="-65" charset="-128"/>
          <a:cs typeface="+mn-cs"/>
        </a:defRPr>
      </a:lvl4pPr>
      <a:lvl5pPr marL="1546225" indent="-282575" algn="l" rtl="0" eaLnBrk="0" fontAlgn="base" hangingPunct="0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pitchFamily="18" charset="2"/>
        <a:buChar char=""/>
        <a:defRPr sz="2000" kern="1200">
          <a:solidFill>
            <a:srgbClr val="595959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rescientmills.com/" TargetMode="External"/><Relationship Id="rId4" Type="http://schemas.openxmlformats.org/officeDocument/2006/relationships/hyperlink" Target="mailto:dwood@sandler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hyperlink" Target="http://www.prescientmills.com/" TargetMode="External"/><Relationship Id="rId4" Type="http://schemas.openxmlformats.org/officeDocument/2006/relationships/hyperlink" Target="mailto:dwood@sandler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escientmills.com/" TargetMode="External"/><Relationship Id="rId5" Type="http://schemas.openxmlformats.org/officeDocument/2006/relationships/hyperlink" Target="mailto:dwood@sandler.com" TargetMode="Externa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escientmills.com/" TargetMode="External"/><Relationship Id="rId5" Type="http://schemas.openxmlformats.org/officeDocument/2006/relationships/hyperlink" Target="mailto:dwood@sandler.com" TargetMode="Externa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escientmills.com/" TargetMode="External"/><Relationship Id="rId5" Type="http://schemas.openxmlformats.org/officeDocument/2006/relationships/hyperlink" Target="mailto:dwood@sandler.com" TargetMode="Externa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escientmills.com/" TargetMode="External"/><Relationship Id="rId5" Type="http://schemas.openxmlformats.org/officeDocument/2006/relationships/hyperlink" Target="mailto:dwood@sandler.com" TargetMode="Externa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escientmills.com/" TargetMode="External"/><Relationship Id="rId5" Type="http://schemas.openxmlformats.org/officeDocument/2006/relationships/hyperlink" Target="mailto:dwood@sandler.com" TargetMode="Externa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escientmills.com/" TargetMode="External"/><Relationship Id="rId5" Type="http://schemas.openxmlformats.org/officeDocument/2006/relationships/hyperlink" Target="mailto:dwood@sandler.com" TargetMode="Externa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escientmills.com/" TargetMode="External"/><Relationship Id="rId5" Type="http://schemas.openxmlformats.org/officeDocument/2006/relationships/hyperlink" Target="mailto:dwood@sandler.com" TargetMode="Externa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ww.prescientmills.com/" TargetMode="External"/><Relationship Id="rId4" Type="http://schemas.openxmlformats.org/officeDocument/2006/relationships/hyperlink" Target="mailto:dwood@sandle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36675" y="2438400"/>
            <a:ext cx="6499225" cy="2214563"/>
          </a:xfrm>
        </p:spPr>
        <p:txBody>
          <a:bodyPr/>
          <a:lstStyle/>
          <a:p>
            <a:pPr>
              <a:buClr>
                <a:srgbClr val="6FB7D7"/>
              </a:buClr>
              <a:defRPr/>
            </a:pP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3600" b="1" dirty="0" smtClean="0"/>
              <a:t>Overcoming the Stigma </a:t>
            </a:r>
            <a:br>
              <a:rPr lang="en-US" sz="3600" b="1" dirty="0" smtClean="0"/>
            </a:br>
            <a:r>
              <a:rPr lang="en-US" sz="3600" b="1" dirty="0" smtClean="0"/>
              <a:t>of Selling</a:t>
            </a:r>
            <a:r>
              <a:rPr lang="en-US" sz="3600" b="1" dirty="0" smtClean="0">
                <a:ea typeface="ＭＳ Ｐゴシック" pitchFamily="34" charset="-128"/>
              </a:rPr>
              <a:t/>
            </a:r>
            <a:br>
              <a:rPr lang="en-US" sz="3600" b="1" dirty="0" smtClean="0">
                <a:ea typeface="ＭＳ Ｐゴシック" pitchFamily="34" charset="-128"/>
              </a:rPr>
            </a:br>
            <a:r>
              <a:rPr lang="en-US" sz="3600" b="1" dirty="0" smtClean="0">
                <a:ea typeface="ＭＳ Ｐゴシック" pitchFamily="34" charset="-128"/>
              </a:rPr>
              <a:t/>
            </a:r>
            <a:br>
              <a:rPr lang="en-US" sz="3600" b="1" dirty="0" smtClean="0">
                <a:ea typeface="ＭＳ Ｐゴシック" pitchFamily="34" charset="-128"/>
              </a:rPr>
            </a:br>
            <a:endParaRPr lang="en-US" sz="3600" b="1" dirty="0" smtClean="0">
              <a:ea typeface="ＭＳ Ｐゴシック" pitchFamily="34" charset="-128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type="subTitle" idx="1"/>
          </p:nvPr>
        </p:nvSpPr>
        <p:spPr>
          <a:xfrm>
            <a:off x="1322388" y="4429125"/>
            <a:ext cx="6499225" cy="157162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Presented by </a:t>
            </a:r>
          </a:p>
          <a:p>
            <a:pPr>
              <a:defRPr/>
            </a:pP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Danny Wood</a:t>
            </a:r>
          </a:p>
          <a:p>
            <a:pPr>
              <a:defRPr/>
            </a:pP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Danny Wood Enterprises, LLC</a:t>
            </a:r>
          </a:p>
        </p:txBody>
      </p:sp>
      <p:pic>
        <p:nvPicPr>
          <p:cNvPr id="19460" name="Picture 3" descr="Sandler Training Logo (NEW)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8900" y="220663"/>
            <a:ext cx="3787775" cy="1000125"/>
          </a:xfrm>
          <a:prstGeom prst="rect">
            <a:avLst/>
          </a:prstGeom>
          <a:solidFill>
            <a:schemeClr val="tx2">
              <a:lumMod val="10000"/>
              <a:lumOff val="90000"/>
              <a:alpha val="0"/>
            </a:schemeClr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 descr="Sandler Training Logo (NEW)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749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04800" y="328613"/>
            <a:ext cx="8534400" cy="9144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ea typeface="ＭＳ Ｐゴシック" pitchFamily="34" charset="-128"/>
              </a:rPr>
              <a:t>The Success Triangle</a:t>
            </a: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974850" y="6075363"/>
            <a:ext cx="54292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900" dirty="0">
                <a:latin typeface="Arial" pitchFamily="34" charset="0"/>
                <a:cs typeface="Arial" pitchFamily="34" charset="0"/>
              </a:rPr>
              <a:t>(c)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2014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Sandler Systems, Inc. All rights reserved.</a:t>
            </a:r>
          </a:p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endParaRPr lang="en-US" sz="900" dirty="0">
              <a:latin typeface="Arial" pitchFamily="34" charset="0"/>
              <a:cs typeface="+mn-cs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Danny Wood Enterprises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301 Route 17, Suite 800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Rutherford, NJ  07070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Futura Lt BT"/>
              <a:cs typeface="Times New Roman" pitchFamily="18" charset="0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Tel: 201-842-0055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4"/>
              </a:rPr>
              <a:t>dwood@sandler.com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5"/>
              </a:rPr>
              <a:t>www.dwood.sandler.com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+mn-cs"/>
              </a:rPr>
              <a:t>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News Gothic MT" pitchFamily="34" charset="0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28688" y="1241425"/>
            <a:ext cx="7737475" cy="1588"/>
          </a:xfrm>
          <a:prstGeom prst="line">
            <a:avLst/>
          </a:prstGeom>
          <a:ln w="28575"/>
          <a:effectLst>
            <a:outerShdw blurRad="228600" dir="318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AutoShape 29"/>
          <p:cNvSpPr>
            <a:spLocks noGrp="1" noChangeArrowheads="1"/>
          </p:cNvSpPr>
          <p:nvPr>
            <p:ph idx="1"/>
          </p:nvPr>
        </p:nvSpPr>
        <p:spPr>
          <a:xfrm>
            <a:off x="2571750" y="2357438"/>
            <a:ext cx="4233863" cy="2643187"/>
          </a:xfrm>
          <a:prstGeom prst="triangle">
            <a:avLst>
              <a:gd name="adj" fmla="val 47176"/>
            </a:avLst>
          </a:prstGeom>
          <a:solidFill>
            <a:srgbClr val="0000FF"/>
          </a:solidFill>
          <a:ln w="38100">
            <a:solidFill>
              <a:schemeClr val="tx1"/>
            </a:solidFill>
          </a:ln>
        </p:spPr>
        <p:txBody>
          <a:bodyPr wrap="none" anchor="ctr"/>
          <a:lstStyle/>
          <a:p>
            <a:pPr algn="ctr" eaLnBrk="1" hangingPunct="1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 SUCCESS</a:t>
            </a:r>
          </a:p>
          <a:p>
            <a:pPr algn="ctr" eaLnBrk="1" hangingPunct="1">
              <a:buFont typeface="Wingdings 2" pitchFamily="18" charset="2"/>
              <a:buNone/>
              <a:defRPr/>
            </a:pP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9150" y="1917700"/>
            <a:ext cx="2808288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rgbClr val="FF0000"/>
              </a:buClr>
              <a:buFont typeface="Times New Roman" charset="0"/>
              <a:buChar char="►"/>
              <a:defRPr/>
            </a:pPr>
            <a:r>
              <a:rPr lang="en-US" dirty="0">
                <a:latin typeface="+mj-lt"/>
                <a:ea typeface="ＭＳ Ｐゴシック" pitchFamily="-65" charset="-128"/>
                <a:cs typeface="+mn-cs"/>
              </a:rPr>
              <a:t>Confidence</a:t>
            </a:r>
          </a:p>
          <a:p>
            <a:pPr marL="457200" indent="-457200">
              <a:spcBef>
                <a:spcPct val="50000"/>
              </a:spcBef>
              <a:buClr>
                <a:srgbClr val="FF0000"/>
              </a:buClr>
              <a:buFont typeface="Times New Roman" charset="0"/>
              <a:buChar char="►"/>
              <a:defRPr/>
            </a:pPr>
            <a:r>
              <a:rPr lang="en-US" dirty="0">
                <a:latin typeface="+mj-lt"/>
                <a:ea typeface="ＭＳ Ｐゴシック" pitchFamily="-65" charset="-128"/>
                <a:cs typeface="+mn-cs"/>
              </a:rPr>
              <a:t>Guts</a:t>
            </a:r>
          </a:p>
          <a:p>
            <a:pPr marL="457200" indent="-457200">
              <a:spcBef>
                <a:spcPct val="50000"/>
              </a:spcBef>
              <a:buClr>
                <a:srgbClr val="FF0000"/>
              </a:buClr>
              <a:buFont typeface="Times New Roman" charset="0"/>
              <a:buChar char="►"/>
              <a:defRPr/>
            </a:pPr>
            <a:r>
              <a:rPr lang="en-US" dirty="0">
                <a:latin typeface="+mj-lt"/>
                <a:ea typeface="ＭＳ Ｐゴシック" pitchFamily="-65" charset="-128"/>
                <a:cs typeface="+mn-cs"/>
              </a:rPr>
              <a:t>Self-esteem</a:t>
            </a:r>
          </a:p>
          <a:p>
            <a:pPr marL="457200" indent="-457200">
              <a:spcBef>
                <a:spcPct val="50000"/>
              </a:spcBef>
              <a:buClr>
                <a:srgbClr val="FF0000"/>
              </a:buClr>
              <a:buFont typeface="Times New Roman" charset="0"/>
              <a:buChar char="►"/>
              <a:defRPr/>
            </a:pPr>
            <a:r>
              <a:rPr lang="en-US" dirty="0">
                <a:latin typeface="+mj-lt"/>
                <a:ea typeface="ＭＳ Ｐゴシック" pitchFamily="-65" charset="-128"/>
                <a:cs typeface="+mn-cs"/>
              </a:rPr>
              <a:t>Personal Presence</a:t>
            </a:r>
          </a:p>
          <a:p>
            <a:pPr marL="457200" indent="-457200">
              <a:spcBef>
                <a:spcPct val="50000"/>
              </a:spcBef>
              <a:buClr>
                <a:srgbClr val="FF0000"/>
              </a:buClr>
              <a:buFont typeface="Times New Roman" charset="0"/>
              <a:buChar char="►"/>
              <a:defRPr/>
            </a:pPr>
            <a:r>
              <a:rPr lang="en-US" dirty="0">
                <a:latin typeface="+mj-lt"/>
                <a:ea typeface="ＭＳ Ｐゴシック" pitchFamily="-65" charset="-128"/>
                <a:cs typeface="+mn-cs"/>
              </a:rPr>
              <a:t>Belief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43363" y="1943100"/>
            <a:ext cx="10572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chemeClr val="accent6"/>
                </a:solidFill>
                <a:ea typeface="ＭＳ Ｐゴシック" pitchFamily="-65" charset="-128"/>
                <a:cs typeface="+mn-cs"/>
              </a:rPr>
              <a:t>Attitude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72288" y="4746625"/>
            <a:ext cx="13208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chemeClr val="accent6"/>
                </a:solidFill>
                <a:ea typeface="ＭＳ Ｐゴシック" pitchFamily="-65" charset="-128"/>
                <a:cs typeface="+mn-cs"/>
              </a:rPr>
              <a:t>Technique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3188" y="4729163"/>
            <a:ext cx="1173162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chemeClr val="accent6"/>
                </a:solidFill>
                <a:ea typeface="ＭＳ Ｐゴシック" pitchFamily="-65" charset="-128"/>
                <a:cs typeface="+mn-cs"/>
              </a:rPr>
              <a:t>Behavior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49300" y="5072063"/>
            <a:ext cx="2571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Strategy    Goals   Plans 	    Action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591175" y="5046663"/>
            <a:ext cx="32670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Tactics: What you say when you open your mouth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 descr="Sandler Training Logo (NEW)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749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04800" y="328613"/>
            <a:ext cx="8534400" cy="9144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ea typeface="ＭＳ Ｐゴシック" pitchFamily="34" charset="-128"/>
              </a:rPr>
              <a:t>The Sandler Selling System</a:t>
            </a:r>
          </a:p>
        </p:txBody>
      </p:sp>
      <p:sp>
        <p:nvSpPr>
          <p:cNvPr id="20483" name="Rectangle 1"/>
          <p:cNvSpPr>
            <a:spLocks noChangeArrowheads="1"/>
          </p:cNvSpPr>
          <p:nvPr/>
        </p:nvSpPr>
        <p:spPr bwMode="auto">
          <a:xfrm>
            <a:off x="1974850" y="6075363"/>
            <a:ext cx="54292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1257300" algn="l"/>
                <a:tab pos="2743200" algn="ctr"/>
                <a:tab pos="6172200" algn="r"/>
              </a:tabLst>
            </a:pPr>
            <a:r>
              <a:rPr lang="en-US" sz="900">
                <a:solidFill>
                  <a:srgbClr val="000000"/>
                </a:solidFill>
              </a:rPr>
              <a:t>(c) 2014 Sandler Systems, Inc. All rights reserved.</a:t>
            </a:r>
          </a:p>
          <a:p>
            <a:pPr algn="ctr">
              <a:tabLst>
                <a:tab pos="1257300" algn="l"/>
                <a:tab pos="2743200" algn="ctr"/>
                <a:tab pos="6172200" algn="r"/>
              </a:tabLst>
            </a:pPr>
            <a:endParaRPr lang="en-US" sz="900">
              <a:solidFill>
                <a:srgbClr val="000000"/>
              </a:solidFill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</a:pPr>
            <a:r>
              <a:rPr lang="en-US" sz="1000">
                <a:solidFill>
                  <a:srgbClr val="215D77"/>
                </a:solidFill>
                <a:latin typeface="Futura Lt BT"/>
              </a:rPr>
              <a:t>Danny Wood Enterprises</a:t>
            </a:r>
            <a:r>
              <a:rPr lang="en-US" sz="1000">
                <a:solidFill>
                  <a:srgbClr val="215D77"/>
                </a:solidFill>
                <a:latin typeface="News Gothic MT"/>
              </a:rPr>
              <a:t>·</a:t>
            </a:r>
            <a:r>
              <a:rPr lang="en-US" sz="1000">
                <a:solidFill>
                  <a:srgbClr val="215D77"/>
                </a:solidFill>
                <a:latin typeface="Futura Lt BT"/>
              </a:rPr>
              <a:t> 301 Route 17, Suite 800 </a:t>
            </a:r>
            <a:r>
              <a:rPr lang="en-US" sz="1000">
                <a:solidFill>
                  <a:srgbClr val="215D77"/>
                </a:solidFill>
                <a:latin typeface="News Gothic MT"/>
              </a:rPr>
              <a:t>·</a:t>
            </a:r>
            <a:r>
              <a:rPr lang="en-US" sz="1000">
                <a:solidFill>
                  <a:srgbClr val="215D77"/>
                </a:solidFill>
                <a:latin typeface="Futura Lt BT"/>
              </a:rPr>
              <a:t> Rutherford, NJ  07070 </a:t>
            </a:r>
            <a:endParaRPr lang="en-US" sz="1000">
              <a:solidFill>
                <a:srgbClr val="215D77"/>
              </a:solidFill>
              <a:latin typeface="Futura Lt BT"/>
              <a:cs typeface="Times New Roman" pitchFamily="18" charset="0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</a:pPr>
            <a:r>
              <a:rPr lang="en-US" sz="1000">
                <a:solidFill>
                  <a:srgbClr val="215D77"/>
                </a:solidFill>
                <a:latin typeface="Futura Lt BT"/>
                <a:cs typeface="Times New Roman" pitchFamily="18" charset="0"/>
              </a:rPr>
              <a:t>Tel: 201-842-0055 </a:t>
            </a:r>
            <a:r>
              <a:rPr lang="en-US" sz="1000">
                <a:solidFill>
                  <a:srgbClr val="215D77"/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>
                <a:solidFill>
                  <a:srgbClr val="215D77"/>
                </a:solidFill>
                <a:latin typeface="Futura Lt BT"/>
                <a:cs typeface="Times New Roman" pitchFamily="18" charset="0"/>
              </a:rPr>
              <a:t> </a:t>
            </a:r>
            <a:r>
              <a:rPr lang="en-US" sz="1000">
                <a:solidFill>
                  <a:srgbClr val="215D77"/>
                </a:solidFill>
                <a:latin typeface="Futura Lt BT"/>
                <a:cs typeface="Times New Roman" pitchFamily="18" charset="0"/>
                <a:hlinkClick r:id="rId4"/>
              </a:rPr>
              <a:t>dwood@sandler.com</a:t>
            </a:r>
            <a:r>
              <a:rPr lang="en-US" sz="1000">
                <a:solidFill>
                  <a:srgbClr val="215D77"/>
                </a:solidFill>
                <a:latin typeface="Futura Lt BT"/>
                <a:cs typeface="Times New Roman" pitchFamily="18" charset="0"/>
              </a:rPr>
              <a:t>  </a:t>
            </a:r>
            <a:r>
              <a:rPr lang="en-US" sz="1000">
                <a:solidFill>
                  <a:srgbClr val="215D77"/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>
                <a:solidFill>
                  <a:srgbClr val="215D77"/>
                </a:solidFill>
                <a:latin typeface="Futura Lt BT"/>
                <a:cs typeface="Times New Roman" pitchFamily="18" charset="0"/>
              </a:rPr>
              <a:t>   </a:t>
            </a:r>
            <a:r>
              <a:rPr lang="en-US" sz="1000">
                <a:solidFill>
                  <a:srgbClr val="215D77"/>
                </a:solidFill>
                <a:latin typeface="Futura Lt BT"/>
                <a:cs typeface="Times New Roman" pitchFamily="18" charset="0"/>
                <a:hlinkClick r:id="rId5"/>
              </a:rPr>
              <a:t>www.dwood.sandler.com</a:t>
            </a:r>
            <a:r>
              <a:rPr lang="en-US" sz="1000">
                <a:solidFill>
                  <a:srgbClr val="215D77"/>
                </a:solidFill>
              </a:rPr>
              <a:t> </a:t>
            </a:r>
            <a:endParaRPr lang="en-US" sz="1000">
              <a:solidFill>
                <a:srgbClr val="215D77"/>
              </a:solidFill>
              <a:latin typeface="News Gothic M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28688" y="1241425"/>
            <a:ext cx="7737475" cy="1588"/>
          </a:xfrm>
          <a:prstGeom prst="line">
            <a:avLst/>
          </a:prstGeom>
          <a:ln w="28575"/>
          <a:effectLst>
            <a:outerShdw blurRad="228600" dir="318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rcRect t="26331" b="33116"/>
          <a:stretch>
            <a:fillRect/>
          </a:stretch>
        </p:blipFill>
        <p:spPr bwMode="auto">
          <a:xfrm>
            <a:off x="709613" y="1401763"/>
            <a:ext cx="7961312" cy="419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7"/>
          <p:cNvPicPr>
            <a:picLocks noChangeAspect="1"/>
          </p:cNvPicPr>
          <p:nvPr/>
        </p:nvPicPr>
        <p:blipFill>
          <a:blip r:embed="rId3"/>
          <a:srcRect t="26331" b="33116"/>
          <a:stretch>
            <a:fillRect/>
          </a:stretch>
        </p:blipFill>
        <p:spPr bwMode="auto">
          <a:xfrm>
            <a:off x="228600" y="1243013"/>
            <a:ext cx="4854575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3" descr="Sandler Training Logo (NEW)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9749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itle 1"/>
          <p:cNvSpPr>
            <a:spLocks noGrp="1"/>
          </p:cNvSpPr>
          <p:nvPr>
            <p:ph type="title"/>
          </p:nvPr>
        </p:nvSpPr>
        <p:spPr>
          <a:xfrm>
            <a:off x="549275" y="328613"/>
            <a:ext cx="8042275" cy="9144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ea typeface="ＭＳ Ｐゴシック" pitchFamily="34" charset="-128"/>
              </a:rPr>
              <a:t>Bonding &amp; Rapport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7563" y="3789363"/>
            <a:ext cx="4097337" cy="2286000"/>
          </a:xfrm>
        </p:spPr>
        <p:txBody>
          <a:bodyPr/>
          <a:lstStyle/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Communication Skills</a:t>
            </a:r>
          </a:p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Increasing comfort &amp; trust</a:t>
            </a:r>
          </a:p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Mirroring behavior style</a:t>
            </a:r>
          </a:p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Selling psychology</a:t>
            </a:r>
          </a:p>
          <a:p>
            <a:pPr eaLnBrk="1" hangingPunct="1">
              <a:buClr>
                <a:srgbClr val="C00000"/>
              </a:buClr>
            </a:pPr>
            <a:endParaRPr lang="en-US" altLang="en-US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974850" y="6075363"/>
            <a:ext cx="54292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900" dirty="0">
                <a:latin typeface="Arial" pitchFamily="34" charset="0"/>
                <a:cs typeface="Arial" pitchFamily="34" charset="0"/>
              </a:rPr>
              <a:t>(c)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2014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Sandler Systems, Inc. All rights reserved.</a:t>
            </a:r>
          </a:p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endParaRPr lang="en-US" sz="900" dirty="0">
              <a:latin typeface="Arial" pitchFamily="34" charset="0"/>
              <a:cs typeface="+mn-cs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Danny Wood Enterprises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301 Route 17, Suite 800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Rutherford, NJ  07070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Futura Lt BT"/>
              <a:cs typeface="Times New Roman" pitchFamily="18" charset="0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Tel: 201-842-0055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5"/>
              </a:rPr>
              <a:t>dwood@sandler.com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6"/>
              </a:rPr>
              <a:t>www.dwood.sandler.com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+mn-cs"/>
              </a:rPr>
              <a:t>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News Gothic MT" pitchFamily="34" charset="0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006475" y="1241425"/>
            <a:ext cx="7737475" cy="1588"/>
          </a:xfrm>
          <a:prstGeom prst="line">
            <a:avLst/>
          </a:prstGeom>
          <a:ln w="28575"/>
          <a:effectLst>
            <a:outerShdw blurRad="228600" dir="318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 rot="10800000">
            <a:off x="3086100" y="3802063"/>
            <a:ext cx="4368800" cy="2097087"/>
          </a:xfrm>
          <a:prstGeom prst="wedgeRoundRectCallout">
            <a:avLst>
              <a:gd name="adj1" fmla="val 86941"/>
              <a:gd name="adj2" fmla="val 76302"/>
              <a:gd name="adj3" fmla="val 16667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7"/>
          <p:cNvPicPr>
            <a:picLocks noChangeAspect="1"/>
          </p:cNvPicPr>
          <p:nvPr/>
        </p:nvPicPr>
        <p:blipFill>
          <a:blip r:embed="rId3"/>
          <a:srcRect t="26331" b="33116"/>
          <a:stretch>
            <a:fillRect/>
          </a:stretch>
        </p:blipFill>
        <p:spPr bwMode="auto">
          <a:xfrm>
            <a:off x="131763" y="1270000"/>
            <a:ext cx="50577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3" descr="Sandler Training Logo (NEW)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9749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itle 1"/>
          <p:cNvSpPr>
            <a:spLocks noGrp="1"/>
          </p:cNvSpPr>
          <p:nvPr>
            <p:ph type="title"/>
          </p:nvPr>
        </p:nvSpPr>
        <p:spPr>
          <a:xfrm>
            <a:off x="549275" y="328613"/>
            <a:ext cx="8042275" cy="9144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ea typeface="ＭＳ Ｐゴシック" pitchFamily="34" charset="-128"/>
              </a:rPr>
              <a:t>Up Front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3550" y="3924300"/>
            <a:ext cx="4191000" cy="1879600"/>
          </a:xfrm>
        </p:spPr>
        <p:txBody>
          <a:bodyPr/>
          <a:lstStyle/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Setting clear agendas</a:t>
            </a:r>
          </a:p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Creating mutual comfort</a:t>
            </a:r>
          </a:p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Mutual agreement on next step</a:t>
            </a:r>
            <a:endParaRPr lang="en-US" altLang="en-US" sz="2000" smtClean="0">
              <a:ea typeface="ＭＳ Ｐゴシック" pitchFamily="34" charset="-128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974850" y="6075363"/>
            <a:ext cx="54292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900" dirty="0">
                <a:latin typeface="Arial" pitchFamily="34" charset="0"/>
                <a:cs typeface="Arial" pitchFamily="34" charset="0"/>
              </a:rPr>
              <a:t>(c)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2014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Sandler Systems, Inc. All rights reserved.</a:t>
            </a:r>
          </a:p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endParaRPr lang="en-US" sz="900" dirty="0">
              <a:latin typeface="Arial" pitchFamily="34" charset="0"/>
              <a:cs typeface="+mn-cs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Danny Wood Enterprises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301 Route 17, Suite 800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Rutherford, NJ  07070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Futura Lt BT"/>
              <a:cs typeface="Times New Roman" pitchFamily="18" charset="0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Tel: 201-842-0055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5"/>
              </a:rPr>
              <a:t>dwood@sandler.com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6"/>
              </a:rPr>
              <a:t>www.dwood.sandler.com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+mn-cs"/>
              </a:rPr>
              <a:t>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News Gothic MT" pitchFamily="34" charset="0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006475" y="1241425"/>
            <a:ext cx="7737475" cy="1588"/>
          </a:xfrm>
          <a:prstGeom prst="line">
            <a:avLst/>
          </a:prstGeom>
          <a:ln w="28575"/>
          <a:effectLst>
            <a:outerShdw blurRad="228600" dir="318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 rot="10800000">
            <a:off x="2813050" y="3916363"/>
            <a:ext cx="4351338" cy="1800225"/>
          </a:xfrm>
          <a:prstGeom prst="wedgeRoundRectCallout">
            <a:avLst>
              <a:gd name="adj1" fmla="val 73030"/>
              <a:gd name="adj2" fmla="val 72082"/>
              <a:gd name="adj3" fmla="val 16667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7"/>
          <p:cNvPicPr>
            <a:picLocks noChangeAspect="1"/>
          </p:cNvPicPr>
          <p:nvPr/>
        </p:nvPicPr>
        <p:blipFill>
          <a:blip r:embed="rId3"/>
          <a:srcRect t="26331" b="33116"/>
          <a:stretch>
            <a:fillRect/>
          </a:stretch>
        </p:blipFill>
        <p:spPr bwMode="auto">
          <a:xfrm>
            <a:off x="228600" y="1243013"/>
            <a:ext cx="4724400" cy="249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3" descr="Sandler Training Logo (NEW)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9749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itle 1"/>
          <p:cNvSpPr>
            <a:spLocks noGrp="1"/>
          </p:cNvSpPr>
          <p:nvPr>
            <p:ph type="title"/>
          </p:nvPr>
        </p:nvSpPr>
        <p:spPr>
          <a:xfrm>
            <a:off x="549275" y="328613"/>
            <a:ext cx="8042275" cy="9144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ea typeface="ＭＳ Ｐゴシック" pitchFamily="34" charset="-128"/>
              </a:rPr>
              <a:t>Pain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3400" y="3733800"/>
            <a:ext cx="5105400" cy="2144713"/>
          </a:xfrm>
        </p:spPr>
        <p:txBody>
          <a:bodyPr/>
          <a:lstStyle/>
          <a:p>
            <a:pPr eaLnBrk="1" hangingPunct="1">
              <a:buClr>
                <a:srgbClr val="C00000"/>
              </a:buClr>
              <a:defRPr/>
            </a:pPr>
            <a:r>
              <a:rPr lang="en-US" altLang="en-US" sz="2000" dirty="0" smtClean="0">
                <a:solidFill>
                  <a:schemeClr val="tx1"/>
                </a:solidFill>
                <a:ea typeface="ＭＳ Ｐゴシック" pitchFamily="34" charset="-128"/>
              </a:rPr>
              <a:t>Finding the real issues</a:t>
            </a:r>
          </a:p>
          <a:p>
            <a:pPr eaLnBrk="1" hangingPunct="1">
              <a:buClr>
                <a:srgbClr val="C00000"/>
              </a:buClr>
              <a:defRPr/>
            </a:pPr>
            <a:r>
              <a:rPr lang="en-US" altLang="en-US" sz="2000" dirty="0" smtClean="0">
                <a:solidFill>
                  <a:schemeClr val="tx1"/>
                </a:solidFill>
                <a:ea typeface="ＭＳ Ｐゴシック" pitchFamily="34" charset="-128"/>
              </a:rPr>
              <a:t>Cost of the issues (ROI)</a:t>
            </a:r>
          </a:p>
          <a:p>
            <a:pPr eaLnBrk="1" hangingPunct="1">
              <a:buClr>
                <a:srgbClr val="C00000"/>
              </a:buClr>
              <a:defRPr/>
            </a:pPr>
            <a:r>
              <a:rPr lang="en-US" altLang="en-US" sz="2000" dirty="0" smtClean="0">
                <a:solidFill>
                  <a:schemeClr val="tx1"/>
                </a:solidFill>
                <a:ea typeface="ＭＳ Ｐゴシック" pitchFamily="34" charset="-128"/>
              </a:rPr>
              <a:t>Determining the impact of those issues, technically &amp; emotionally</a:t>
            </a:r>
          </a:p>
          <a:p>
            <a:pPr marL="0" indent="0" eaLnBrk="1" hangingPunct="1">
              <a:buClr>
                <a:srgbClr val="C00000"/>
              </a:buClr>
              <a:buFont typeface="Wingdings 2" pitchFamily="18" charset="2"/>
              <a:buNone/>
              <a:defRPr/>
            </a:pPr>
            <a:endParaRPr lang="en-US" altLang="en-US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eaLnBrk="1" hangingPunct="1">
              <a:defRPr/>
            </a:pP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974850" y="6075363"/>
            <a:ext cx="54292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900" dirty="0">
                <a:latin typeface="Arial" pitchFamily="34" charset="0"/>
                <a:cs typeface="Arial" pitchFamily="34" charset="0"/>
              </a:rPr>
              <a:t>(c)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2014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Sandler Systems, Inc. All rights reserved.</a:t>
            </a:r>
          </a:p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endParaRPr lang="en-US" sz="900" dirty="0">
              <a:latin typeface="Arial" pitchFamily="34" charset="0"/>
              <a:cs typeface="+mn-cs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Danny Wood Enterprises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301 Route 17, Suite 800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Rutherford, NJ  07070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Futura Lt BT"/>
              <a:cs typeface="Times New Roman" pitchFamily="18" charset="0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Tel: 201-842-0055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5"/>
              </a:rPr>
              <a:t>dwood@sandler.com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6"/>
              </a:rPr>
              <a:t>www.dwood.sandler.com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+mn-cs"/>
              </a:rPr>
              <a:t>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News Gothic MT" pitchFamily="34" charset="0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006475" y="1241425"/>
            <a:ext cx="7737475" cy="1588"/>
          </a:xfrm>
          <a:prstGeom prst="line">
            <a:avLst/>
          </a:prstGeom>
          <a:ln w="28575"/>
          <a:effectLst>
            <a:outerShdw blurRad="228600" dir="318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 rot="10800000">
            <a:off x="2794000" y="3581400"/>
            <a:ext cx="5207000" cy="2173288"/>
          </a:xfrm>
          <a:prstGeom prst="wedgeRoundRectCallout">
            <a:avLst>
              <a:gd name="adj1" fmla="val 62387"/>
              <a:gd name="adj2" fmla="val 61810"/>
              <a:gd name="adj3" fmla="val 16667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7"/>
          <p:cNvPicPr>
            <a:picLocks noChangeAspect="1"/>
          </p:cNvPicPr>
          <p:nvPr/>
        </p:nvPicPr>
        <p:blipFill>
          <a:blip r:embed="rId3"/>
          <a:srcRect t="26331" b="33116"/>
          <a:stretch>
            <a:fillRect/>
          </a:stretch>
        </p:blipFill>
        <p:spPr bwMode="auto">
          <a:xfrm>
            <a:off x="228600" y="1243013"/>
            <a:ext cx="5157788" cy="271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3" descr="Sandler Training Logo (NEW)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9749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549275" y="328613"/>
            <a:ext cx="8042275" cy="9144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ea typeface="ＭＳ Ｐゴシック" pitchFamily="34" charset="-128"/>
              </a:rPr>
              <a:t>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4875" y="4543425"/>
            <a:ext cx="6207125" cy="1379538"/>
          </a:xfrm>
        </p:spPr>
        <p:txBody>
          <a:bodyPr/>
          <a:lstStyle/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Is there a commitment to really change?</a:t>
            </a:r>
          </a:p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Willing and able to invest money</a:t>
            </a:r>
          </a:p>
          <a:p>
            <a:pPr eaLnBrk="1" hangingPunct="1">
              <a:buClr>
                <a:srgbClr val="C00000"/>
              </a:buClr>
            </a:pPr>
            <a:endParaRPr lang="en-US" altLang="en-US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974850" y="6075363"/>
            <a:ext cx="54292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900" dirty="0">
                <a:latin typeface="Arial" pitchFamily="34" charset="0"/>
                <a:cs typeface="Arial" pitchFamily="34" charset="0"/>
              </a:rPr>
              <a:t>(c)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2014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Sandler Systems, Inc. All rights reserved.</a:t>
            </a:r>
          </a:p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endParaRPr lang="en-US" sz="900" dirty="0">
              <a:latin typeface="Arial" pitchFamily="34" charset="0"/>
              <a:cs typeface="+mn-cs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Danny Wood Enterprises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301 Route 17, Suite 800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Rutherford, NJ  07070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Futura Lt BT"/>
              <a:cs typeface="Times New Roman" pitchFamily="18" charset="0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Tel: 201-842-0055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5"/>
              </a:rPr>
              <a:t>dwood@sandler.com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6"/>
              </a:rPr>
              <a:t>www.dwood.sandler.com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+mn-cs"/>
              </a:rPr>
              <a:t>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News Gothic MT" pitchFamily="34" charset="0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006475" y="1241425"/>
            <a:ext cx="7737475" cy="1588"/>
          </a:xfrm>
          <a:prstGeom prst="line">
            <a:avLst/>
          </a:prstGeom>
          <a:ln w="28575"/>
          <a:effectLst>
            <a:outerShdw blurRad="228600" dir="318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 rot="10800000">
            <a:off x="2090738" y="4419600"/>
            <a:ext cx="5568950" cy="1219200"/>
          </a:xfrm>
          <a:prstGeom prst="wedgeRoundRectCallout">
            <a:avLst>
              <a:gd name="adj1" fmla="val 39102"/>
              <a:gd name="adj2" fmla="val 146193"/>
              <a:gd name="adj3" fmla="val 16667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7"/>
          <p:cNvPicPr>
            <a:picLocks noChangeAspect="1"/>
          </p:cNvPicPr>
          <p:nvPr/>
        </p:nvPicPr>
        <p:blipFill>
          <a:blip r:embed="rId3"/>
          <a:srcRect t="26331" b="33116"/>
          <a:stretch>
            <a:fillRect/>
          </a:stretch>
        </p:blipFill>
        <p:spPr bwMode="auto">
          <a:xfrm>
            <a:off x="228600" y="1219200"/>
            <a:ext cx="4598988" cy="242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3" descr="Sandler Training Logo (NEW)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9749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itle 1"/>
          <p:cNvSpPr>
            <a:spLocks noGrp="1"/>
          </p:cNvSpPr>
          <p:nvPr>
            <p:ph type="title"/>
          </p:nvPr>
        </p:nvSpPr>
        <p:spPr>
          <a:xfrm>
            <a:off x="549275" y="328613"/>
            <a:ext cx="8042275" cy="9144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ea typeface="ＭＳ Ｐゴシック" pitchFamily="34" charset="-128"/>
              </a:rPr>
              <a:t>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1125" y="4119563"/>
            <a:ext cx="5940425" cy="1747837"/>
          </a:xfrm>
        </p:spPr>
        <p:txBody>
          <a:bodyPr/>
          <a:lstStyle/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A mutual process for making decisions</a:t>
            </a:r>
          </a:p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Buying influences and modes</a:t>
            </a:r>
          </a:p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Determining how and when decisions are made</a:t>
            </a:r>
          </a:p>
          <a:p>
            <a:pPr eaLnBrk="1" hangingPunct="1">
              <a:buClr>
                <a:srgbClr val="C00000"/>
              </a:buClr>
            </a:pPr>
            <a:endParaRPr lang="en-US" altLang="en-US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974850" y="6075363"/>
            <a:ext cx="54292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900" dirty="0">
                <a:latin typeface="Arial" pitchFamily="34" charset="0"/>
                <a:cs typeface="Arial" pitchFamily="34" charset="0"/>
              </a:rPr>
              <a:t>(c)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2014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Sandler Systems, Inc. All rights reserved.</a:t>
            </a:r>
          </a:p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endParaRPr lang="en-US" sz="900" dirty="0">
              <a:latin typeface="Arial" pitchFamily="34" charset="0"/>
              <a:cs typeface="+mn-cs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Danny Wood Enterprises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301 Route 17, Suite 800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Rutherford, NJ  07070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Futura Lt BT"/>
              <a:cs typeface="Times New Roman" pitchFamily="18" charset="0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Tel: 201-842-0055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5"/>
              </a:rPr>
              <a:t>dwood@sandler.com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6"/>
              </a:rPr>
              <a:t>www.dwood.sandler.com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+mn-cs"/>
              </a:rPr>
              <a:t>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News Gothic MT" pitchFamily="34" charset="0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006475" y="1241425"/>
            <a:ext cx="7737475" cy="1588"/>
          </a:xfrm>
          <a:prstGeom prst="line">
            <a:avLst/>
          </a:prstGeom>
          <a:ln w="28575"/>
          <a:effectLst>
            <a:outerShdw blurRad="228600" dir="318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 rot="10800000">
            <a:off x="2627313" y="3870325"/>
            <a:ext cx="5924550" cy="2052638"/>
          </a:xfrm>
          <a:prstGeom prst="wedgeRoundRectCallout">
            <a:avLst>
              <a:gd name="adj1" fmla="val 47694"/>
              <a:gd name="adj2" fmla="val 87117"/>
              <a:gd name="adj3" fmla="val 16667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7"/>
          <p:cNvPicPr>
            <a:picLocks noChangeAspect="1"/>
          </p:cNvPicPr>
          <p:nvPr/>
        </p:nvPicPr>
        <p:blipFill>
          <a:blip r:embed="rId3"/>
          <a:srcRect t="26331" b="33116"/>
          <a:stretch>
            <a:fillRect/>
          </a:stretch>
        </p:blipFill>
        <p:spPr bwMode="auto">
          <a:xfrm>
            <a:off x="228600" y="1243013"/>
            <a:ext cx="4918075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3" descr="Sandler Training Logo (NEW)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9749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itle 1"/>
          <p:cNvSpPr>
            <a:spLocks noGrp="1"/>
          </p:cNvSpPr>
          <p:nvPr>
            <p:ph type="title"/>
          </p:nvPr>
        </p:nvSpPr>
        <p:spPr>
          <a:xfrm>
            <a:off x="549275" y="328613"/>
            <a:ext cx="8042275" cy="9144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ea typeface="ＭＳ Ｐゴシック" pitchFamily="34" charset="-128"/>
              </a:rPr>
              <a:t>Fulfillment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4265613"/>
            <a:ext cx="5260975" cy="1809750"/>
          </a:xfrm>
        </p:spPr>
        <p:txBody>
          <a:bodyPr/>
          <a:lstStyle/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Present only their pains</a:t>
            </a:r>
          </a:p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“Proof” of ROI</a:t>
            </a:r>
          </a:p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Agreement to move forward or not</a:t>
            </a:r>
          </a:p>
          <a:p>
            <a:pPr eaLnBrk="1" hangingPunct="1">
              <a:buClr>
                <a:srgbClr val="C00000"/>
              </a:buClr>
            </a:pPr>
            <a:endParaRPr lang="en-US" altLang="en-US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974850" y="6075363"/>
            <a:ext cx="54292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900" dirty="0">
                <a:latin typeface="Arial" pitchFamily="34" charset="0"/>
                <a:cs typeface="Arial" pitchFamily="34" charset="0"/>
              </a:rPr>
              <a:t>(c)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2014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Sandler Systems, Inc. All rights reserved.</a:t>
            </a:r>
          </a:p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endParaRPr lang="en-US" sz="900" dirty="0">
              <a:latin typeface="Arial" pitchFamily="34" charset="0"/>
              <a:cs typeface="+mn-cs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Danny Wood Enterprises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301 Route 17, Suite 800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Rutherford, NJ  07070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Futura Lt BT"/>
              <a:cs typeface="Times New Roman" pitchFamily="18" charset="0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Tel: 201-842-0055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5"/>
              </a:rPr>
              <a:t>dwood@sandler.com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6"/>
              </a:rPr>
              <a:t>www.dwood.sandler.com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+mn-cs"/>
              </a:rPr>
              <a:t>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News Gothic MT" pitchFamily="34" charset="0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006475" y="1241425"/>
            <a:ext cx="7737475" cy="1588"/>
          </a:xfrm>
          <a:prstGeom prst="line">
            <a:avLst/>
          </a:prstGeom>
          <a:ln w="28575"/>
          <a:effectLst>
            <a:outerShdw blurRad="228600" dir="318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 rot="10800000">
            <a:off x="2749550" y="4127500"/>
            <a:ext cx="4794250" cy="1811338"/>
          </a:xfrm>
          <a:prstGeom prst="wedgeRoundRectCallout">
            <a:avLst>
              <a:gd name="adj1" fmla="val 38820"/>
              <a:gd name="adj2" fmla="val 101326"/>
              <a:gd name="adj3" fmla="val 16667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7"/>
          <p:cNvPicPr>
            <a:picLocks noChangeAspect="1"/>
          </p:cNvPicPr>
          <p:nvPr/>
        </p:nvPicPr>
        <p:blipFill>
          <a:blip r:embed="rId3"/>
          <a:srcRect t="26331" b="33116"/>
          <a:stretch>
            <a:fillRect/>
          </a:stretch>
        </p:blipFill>
        <p:spPr bwMode="auto">
          <a:xfrm>
            <a:off x="228600" y="1243013"/>
            <a:ext cx="5157788" cy="271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3" descr="Sandler Training Logo (NEW)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9749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itle 1"/>
          <p:cNvSpPr>
            <a:spLocks noGrp="1"/>
          </p:cNvSpPr>
          <p:nvPr>
            <p:ph type="title"/>
          </p:nvPr>
        </p:nvSpPr>
        <p:spPr>
          <a:xfrm>
            <a:off x="549275" y="328613"/>
            <a:ext cx="8042275" cy="9144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ea typeface="ＭＳ Ｐゴシック" pitchFamily="34" charset="-128"/>
              </a:rPr>
              <a:t>Post-Sell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5213" y="3751263"/>
            <a:ext cx="3352800" cy="2286000"/>
          </a:xfrm>
        </p:spPr>
        <p:txBody>
          <a:bodyPr/>
          <a:lstStyle/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No buyer’s remorse</a:t>
            </a:r>
          </a:p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Referral process</a:t>
            </a:r>
          </a:p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See the future</a:t>
            </a:r>
          </a:p>
          <a:p>
            <a:pPr eaLnBrk="1" hangingPunct="1">
              <a:buClr>
                <a:srgbClr val="C00000"/>
              </a:buClr>
            </a:pPr>
            <a:r>
              <a:rPr lang="en-US" altLang="en-US" sz="2000" smtClean="0">
                <a:solidFill>
                  <a:schemeClr val="tx1"/>
                </a:solidFill>
                <a:ea typeface="ＭＳ Ｐゴシック" pitchFamily="34" charset="-128"/>
              </a:rPr>
              <a:t>Transfer to others</a:t>
            </a:r>
            <a:endParaRPr lang="en-US" altLang="en-US" sz="2000" smtClean="0">
              <a:ea typeface="ＭＳ Ｐゴシック" pitchFamily="34" charset="-128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74850" y="6075363"/>
            <a:ext cx="54292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900" dirty="0">
                <a:latin typeface="Arial" pitchFamily="34" charset="0"/>
                <a:cs typeface="Arial" pitchFamily="34" charset="0"/>
              </a:rPr>
              <a:t>(c)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2014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Sandler Systems, Inc. All rights reserved.</a:t>
            </a:r>
          </a:p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endParaRPr lang="en-US" sz="900" dirty="0">
              <a:latin typeface="Arial" pitchFamily="34" charset="0"/>
              <a:cs typeface="+mn-cs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Danny Wood Enterprises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301 Route 17, Suite 800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Rutherford, NJ  07070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Futura Lt BT"/>
              <a:cs typeface="Times New Roman" pitchFamily="18" charset="0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Tel: 201-842-0055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5"/>
              </a:rPr>
              <a:t>dwood@sandler.com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6"/>
              </a:rPr>
              <a:t>www.dwood.sandler.com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+mn-cs"/>
              </a:rPr>
              <a:t>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News Gothic MT" pitchFamily="34" charset="0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006475" y="1241425"/>
            <a:ext cx="7737475" cy="1588"/>
          </a:xfrm>
          <a:prstGeom prst="line">
            <a:avLst/>
          </a:prstGeom>
          <a:ln w="28575"/>
          <a:effectLst>
            <a:outerShdw blurRad="228600" dir="318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 rot="10800000">
            <a:off x="4646613" y="3692525"/>
            <a:ext cx="3581400" cy="2259013"/>
          </a:xfrm>
          <a:prstGeom prst="wedgeRoundRectCallout">
            <a:avLst>
              <a:gd name="adj1" fmla="val 72761"/>
              <a:gd name="adj2" fmla="val 70120"/>
              <a:gd name="adj3" fmla="val 16667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3" descr="Sandler Training Logo (NEW)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749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ctrTitle" idx="4294967295"/>
          </p:nvPr>
        </p:nvSpPr>
        <p:spPr>
          <a:xfrm>
            <a:off x="642938" y="785813"/>
            <a:ext cx="8072437" cy="4440237"/>
          </a:xfrm>
        </p:spPr>
        <p:txBody>
          <a:bodyPr/>
          <a:lstStyle/>
          <a:p>
            <a:r>
              <a:rPr lang="en-US" altLang="en-US" sz="3600" b="1" smtClean="0">
                <a:solidFill>
                  <a:schemeClr val="tx1"/>
                </a:solidFill>
                <a:ea typeface="ＭＳ Ｐゴシック" pitchFamily="34" charset="-128"/>
              </a:rPr>
              <a:t>Thank You</a:t>
            </a:r>
            <a:br>
              <a:rPr lang="en-US" altLang="en-US" sz="3600" b="1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en-US" altLang="en-US" sz="3600" b="1" smtClean="0">
                <a:solidFill>
                  <a:schemeClr val="tx1"/>
                </a:solidFill>
                <a:ea typeface="ＭＳ Ｐゴシック" pitchFamily="34" charset="-128"/>
              </a:rPr>
              <a:t>for Attending</a:t>
            </a:r>
            <a:r>
              <a:rPr lang="en-US" altLang="en-US" sz="2800" b="1" smtClean="0">
                <a:ea typeface="ＭＳ Ｐゴシック" pitchFamily="34" charset="-128"/>
              </a:rPr>
              <a:t/>
            </a:r>
            <a:br>
              <a:rPr lang="en-US" altLang="en-US" sz="2800" b="1" smtClean="0">
                <a:ea typeface="ＭＳ Ｐゴシック" pitchFamily="34" charset="-128"/>
              </a:rPr>
            </a:br>
            <a:r>
              <a:rPr lang="en-US" altLang="en-US" sz="4400" b="1" smtClean="0">
                <a:ea typeface="ＭＳ Ｐゴシック" pitchFamily="34" charset="-128"/>
              </a:rPr>
              <a:t/>
            </a:r>
            <a:br>
              <a:rPr lang="en-US" altLang="en-US" sz="4400" b="1" smtClean="0">
                <a:ea typeface="ＭＳ Ｐゴシック" pitchFamily="34" charset="-128"/>
              </a:rPr>
            </a:br>
            <a:r>
              <a:rPr lang="en-US" altLang="en-US" sz="3600" smtClean="0">
                <a:ea typeface="ＭＳ Ｐゴシック" pitchFamily="34" charset="-128"/>
              </a:rPr>
              <a:t>Please like me on Facebook at </a:t>
            </a:r>
            <a:r>
              <a:rPr lang="en-US" altLang="en-US" sz="3600" b="1" smtClean="0">
                <a:solidFill>
                  <a:srgbClr val="C00000"/>
                </a:solidFill>
                <a:ea typeface="ＭＳ Ｐゴシック" pitchFamily="34" charset="-128"/>
              </a:rPr>
              <a:t>Facebook.com/DannyWoodSandler </a:t>
            </a:r>
            <a:r>
              <a:rPr lang="en-US" altLang="en-US" sz="3600" smtClean="0">
                <a:ea typeface="ＭＳ Ｐゴシック" pitchFamily="34" charset="-128"/>
              </a:rPr>
              <a:t>and follow me on Twitter </a:t>
            </a:r>
            <a:r>
              <a:rPr lang="en-US" altLang="en-US" sz="3600" b="1" smtClean="0">
                <a:solidFill>
                  <a:srgbClr val="C00000"/>
                </a:solidFill>
                <a:ea typeface="ＭＳ Ｐゴシック" pitchFamily="34" charset="-128"/>
              </a:rPr>
              <a:t>@SandlerDWood</a:t>
            </a:r>
            <a:endParaRPr lang="en-US" altLang="en-US" sz="3600" smtClean="0">
              <a:solidFill>
                <a:srgbClr val="C00000"/>
              </a:solidFill>
              <a:ea typeface="ＭＳ Ｐゴシック" pitchFamily="34" charset="-128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974850" y="6075363"/>
            <a:ext cx="54292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900" dirty="0">
                <a:latin typeface="Arial" pitchFamily="34" charset="0"/>
                <a:cs typeface="Arial" pitchFamily="34" charset="0"/>
              </a:rPr>
              <a:t>(c)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2014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Sandler Systems, Inc. All rights reserved.</a:t>
            </a:r>
          </a:p>
          <a:p>
            <a:pPr algn="ctr">
              <a:tabLst>
                <a:tab pos="1257300" algn="l"/>
                <a:tab pos="2743200" algn="ctr"/>
                <a:tab pos="6172200" algn="r"/>
              </a:tabLst>
              <a:defRPr/>
            </a:pPr>
            <a:endParaRPr lang="en-US" sz="900" dirty="0">
              <a:latin typeface="Arial" pitchFamily="34" charset="0"/>
              <a:cs typeface="+mn-cs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Danny Wood Enterprises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301 Route 17, Suite 800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+mn-cs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+mn-cs"/>
              </a:rPr>
              <a:t> Rutherford, NJ  07070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Futura Lt BT"/>
              <a:cs typeface="Times New Roman" pitchFamily="18" charset="0"/>
            </a:endParaRPr>
          </a:p>
          <a:p>
            <a:pPr algn="ctr" eaLnBrk="0" hangingPunct="0">
              <a:tabLst>
                <a:tab pos="1257300" algn="l"/>
                <a:tab pos="2743200" algn="ctr"/>
                <a:tab pos="6172200" algn="r"/>
              </a:tabLst>
              <a:defRPr/>
            </a:pP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Tel: 201-842-0055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4"/>
              </a:rPr>
              <a:t>dwood@sandler.com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News Gothic MT"/>
                <a:cs typeface="Times New Roman" pitchFamily="18" charset="0"/>
              </a:rPr>
              <a:t>·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</a:rPr>
              <a:t>  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Futura Lt BT"/>
                <a:cs typeface="Times New Roman" pitchFamily="18" charset="0"/>
                <a:hlinkClick r:id="rId5"/>
              </a:rPr>
              <a:t>www.dwood.sandler.com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+mn-cs"/>
              </a:rPr>
              <a:t>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News Gothic MT" pitchFamily="34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1182</TotalTime>
  <Words>402</Words>
  <Application>Microsoft Office PowerPoint</Application>
  <PresentationFormat>On-screen Show (4:3)</PresentationFormat>
  <Paragraphs>99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ＭＳ Ｐゴシック</vt:lpstr>
      <vt:lpstr>News Gothic MT</vt:lpstr>
      <vt:lpstr>Wingdings 2</vt:lpstr>
      <vt:lpstr>Calibri</vt:lpstr>
      <vt:lpstr>Futura Lt BT</vt:lpstr>
      <vt:lpstr>Times New Roman</vt:lpstr>
      <vt:lpstr>Breeze</vt:lpstr>
      <vt:lpstr>Breeze</vt:lpstr>
      <vt:lpstr> Overcoming the Stigma  of Selling  </vt:lpstr>
      <vt:lpstr>The Success Triangle</vt:lpstr>
      <vt:lpstr>The Sandler Selling System</vt:lpstr>
      <vt:lpstr>Bonding &amp; Rapport</vt:lpstr>
      <vt:lpstr>Up Front Contracts</vt:lpstr>
      <vt:lpstr>Pain</vt:lpstr>
      <vt:lpstr>Budget</vt:lpstr>
      <vt:lpstr>Decision</vt:lpstr>
      <vt:lpstr>Fulfillment</vt:lpstr>
      <vt:lpstr>Post-Sell</vt:lpstr>
      <vt:lpstr>Thank You for Attending  Please like me on Facebook at Facebook.com/DannyWoodSandler and follow me on Twitter @SandlerDWood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Strokes- Are you giving enough and are you getting enough?</dc:title>
  <dc:creator>Shaun Thomson</dc:creator>
  <cp:lastModifiedBy>Justin Fugazzie</cp:lastModifiedBy>
  <cp:revision>95</cp:revision>
  <cp:lastPrinted>2014-01-26T19:30:30Z</cp:lastPrinted>
  <dcterms:created xsi:type="dcterms:W3CDTF">2009-02-05T10:43:08Z</dcterms:created>
  <dcterms:modified xsi:type="dcterms:W3CDTF">2014-01-31T01:21:56Z</dcterms:modified>
</cp:coreProperties>
</file>