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9" r:id="rId3"/>
    <p:sldId id="261" r:id="rId4"/>
    <p:sldId id="268" r:id="rId5"/>
    <p:sldId id="269" r:id="rId6"/>
    <p:sldId id="260" r:id="rId7"/>
    <p:sldId id="266" r:id="rId8"/>
    <p:sldId id="264" r:id="rId9"/>
    <p:sldId id="263" r:id="rId10"/>
    <p:sldId id="267" r:id="rId11"/>
  </p:sldIdLst>
  <p:sldSz cx="12192000" cy="6858000"/>
  <p:notesSz cx="6938963" cy="92360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B20838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69" autoAdjust="0"/>
    <p:restoredTop sz="94660"/>
  </p:normalViewPr>
  <p:slideViewPr>
    <p:cSldViewPr snapToGrid="0">
      <p:cViewPr>
        <p:scale>
          <a:sx n="110" d="100"/>
          <a:sy n="110" d="100"/>
        </p:scale>
        <p:origin x="-72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6"/>
          <p:cNvCxnSpPr/>
          <p:nvPr/>
        </p:nvCxnSpPr>
        <p:spPr>
          <a:xfrm>
            <a:off x="9374188" y="0"/>
            <a:ext cx="1219200" cy="685800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7"/>
          <p:cNvCxnSpPr/>
          <p:nvPr/>
        </p:nvCxnSpPr>
        <p:spPr>
          <a:xfrm flipV="1">
            <a:off x="7427913" y="3681413"/>
            <a:ext cx="4764087" cy="3176587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Freeform 8"/>
          <p:cNvSpPr/>
          <p:nvPr/>
        </p:nvSpPr>
        <p:spPr>
          <a:xfrm>
            <a:off x="9188450" y="-7938"/>
            <a:ext cx="3006725" cy="6865938"/>
          </a:xfrm>
          <a:custGeom>
            <a:avLst/>
            <a:gdLst>
              <a:gd name="connsiteX0" fmla="*/ 2023534 w 3005667"/>
              <a:gd name="connsiteY0" fmla="*/ 8467 h 6866467"/>
              <a:gd name="connsiteX1" fmla="*/ 0 w 3005667"/>
              <a:gd name="connsiteY1" fmla="*/ 6866467 h 6866467"/>
              <a:gd name="connsiteX2" fmla="*/ 2997200 w 3005667"/>
              <a:gd name="connsiteY2" fmla="*/ 6858000 h 6866467"/>
              <a:gd name="connsiteX3" fmla="*/ 3005667 w 3005667"/>
              <a:gd name="connsiteY3" fmla="*/ 0 h 6866467"/>
              <a:gd name="connsiteX4" fmla="*/ 2023534 w 3005667"/>
              <a:gd name="connsiteY4" fmla="*/ 8467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05667" h="6866467">
                <a:moveTo>
                  <a:pt x="2023534" y="8467"/>
                </a:moveTo>
                <a:lnTo>
                  <a:pt x="0" y="6866467"/>
                </a:lnTo>
                <a:lnTo>
                  <a:pt x="2997200" y="6858000"/>
                </a:lnTo>
                <a:cubicBezTo>
                  <a:pt x="3000022" y="4572000"/>
                  <a:pt x="3002845" y="2286000"/>
                  <a:pt x="3005667" y="0"/>
                </a:cubicBezTo>
                <a:lnTo>
                  <a:pt x="2023534" y="8467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Freeform 9"/>
          <p:cNvSpPr/>
          <p:nvPr/>
        </p:nvSpPr>
        <p:spPr>
          <a:xfrm>
            <a:off x="9604375" y="-7938"/>
            <a:ext cx="2590800" cy="6865938"/>
          </a:xfrm>
          <a:custGeom>
            <a:avLst/>
            <a:gdLst>
              <a:gd name="connsiteX0" fmla="*/ 0 w 2590800"/>
              <a:gd name="connsiteY0" fmla="*/ 0 h 6866467"/>
              <a:gd name="connsiteX1" fmla="*/ 1202267 w 2590800"/>
              <a:gd name="connsiteY1" fmla="*/ 6866467 h 6866467"/>
              <a:gd name="connsiteX2" fmla="*/ 2590800 w 2590800"/>
              <a:gd name="connsiteY2" fmla="*/ 6866467 h 6866467"/>
              <a:gd name="connsiteX3" fmla="*/ 2582333 w 2590800"/>
              <a:gd name="connsiteY3" fmla="*/ 0 h 6866467"/>
              <a:gd name="connsiteX4" fmla="*/ 0 w 2590800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90800" h="6866467">
                <a:moveTo>
                  <a:pt x="0" y="0"/>
                </a:moveTo>
                <a:lnTo>
                  <a:pt x="1202267" y="6866467"/>
                </a:lnTo>
                <a:lnTo>
                  <a:pt x="2590800" y="6866467"/>
                </a:lnTo>
                <a:cubicBezTo>
                  <a:pt x="2587978" y="4577645"/>
                  <a:pt x="2585155" y="2288822"/>
                  <a:pt x="2582333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Freeform 10"/>
          <p:cNvSpPr/>
          <p:nvPr/>
        </p:nvSpPr>
        <p:spPr>
          <a:xfrm>
            <a:off x="8934450" y="3048000"/>
            <a:ext cx="3260725" cy="3810000"/>
          </a:xfrm>
          <a:custGeom>
            <a:avLst/>
            <a:gdLst>
              <a:gd name="connsiteX0" fmla="*/ 0 w 3259667"/>
              <a:gd name="connsiteY0" fmla="*/ 3810000 h 3810000"/>
              <a:gd name="connsiteX1" fmla="*/ 3251200 w 3259667"/>
              <a:gd name="connsiteY1" fmla="*/ 0 h 3810000"/>
              <a:gd name="connsiteX2" fmla="*/ 3259667 w 3259667"/>
              <a:gd name="connsiteY2" fmla="*/ 3810000 h 3810000"/>
              <a:gd name="connsiteX3" fmla="*/ 0 w 3259667"/>
              <a:gd name="connsiteY3" fmla="*/ 3810000 h 38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59667" h="3810000">
                <a:moveTo>
                  <a:pt x="0" y="3810000"/>
                </a:moveTo>
                <a:lnTo>
                  <a:pt x="3251200" y="0"/>
                </a:lnTo>
                <a:cubicBezTo>
                  <a:pt x="3254022" y="1270000"/>
                  <a:pt x="3256845" y="2540000"/>
                  <a:pt x="3259667" y="3810000"/>
                </a:cubicBezTo>
                <a:lnTo>
                  <a:pt x="0" y="3810000"/>
                </a:lnTo>
                <a:close/>
              </a:path>
            </a:pathLst>
          </a:cu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Freeform 11"/>
          <p:cNvSpPr/>
          <p:nvPr/>
        </p:nvSpPr>
        <p:spPr>
          <a:xfrm>
            <a:off x="9340850" y="-7938"/>
            <a:ext cx="2854325" cy="6865938"/>
          </a:xfrm>
          <a:custGeom>
            <a:avLst/>
            <a:gdLst>
              <a:gd name="connsiteX0" fmla="*/ 0 w 2853267"/>
              <a:gd name="connsiteY0" fmla="*/ 0 h 6866467"/>
              <a:gd name="connsiteX1" fmla="*/ 2472267 w 2853267"/>
              <a:gd name="connsiteY1" fmla="*/ 6866467 h 6866467"/>
              <a:gd name="connsiteX2" fmla="*/ 2853267 w 2853267"/>
              <a:gd name="connsiteY2" fmla="*/ 6858000 h 6866467"/>
              <a:gd name="connsiteX3" fmla="*/ 2853267 w 2853267"/>
              <a:gd name="connsiteY3" fmla="*/ 0 h 6866467"/>
              <a:gd name="connsiteX4" fmla="*/ 0 w 2853267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53267" h="6866467">
                <a:moveTo>
                  <a:pt x="0" y="0"/>
                </a:moveTo>
                <a:lnTo>
                  <a:pt x="2472267" y="6866467"/>
                </a:lnTo>
                <a:lnTo>
                  <a:pt x="2853267" y="6858000"/>
                </a:lnTo>
                <a:lnTo>
                  <a:pt x="2853267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Freeform 12"/>
          <p:cNvSpPr/>
          <p:nvPr/>
        </p:nvSpPr>
        <p:spPr>
          <a:xfrm>
            <a:off x="10907713" y="-7938"/>
            <a:ext cx="1287462" cy="6865938"/>
          </a:xfrm>
          <a:custGeom>
            <a:avLst/>
            <a:gdLst>
              <a:gd name="connsiteX0" fmla="*/ 1016000 w 1286933"/>
              <a:gd name="connsiteY0" fmla="*/ 0 h 6866467"/>
              <a:gd name="connsiteX1" fmla="*/ 0 w 1286933"/>
              <a:gd name="connsiteY1" fmla="*/ 6866467 h 6866467"/>
              <a:gd name="connsiteX2" fmla="*/ 1286933 w 1286933"/>
              <a:gd name="connsiteY2" fmla="*/ 6866467 h 6866467"/>
              <a:gd name="connsiteX3" fmla="*/ 1278466 w 1286933"/>
              <a:gd name="connsiteY3" fmla="*/ 0 h 6866467"/>
              <a:gd name="connsiteX4" fmla="*/ 1016000 w 1286933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6933" h="6866467">
                <a:moveTo>
                  <a:pt x="1016000" y="0"/>
                </a:moveTo>
                <a:lnTo>
                  <a:pt x="0" y="6866467"/>
                </a:lnTo>
                <a:lnTo>
                  <a:pt x="1286933" y="6866467"/>
                </a:lnTo>
                <a:cubicBezTo>
                  <a:pt x="1284111" y="4577645"/>
                  <a:pt x="1281288" y="2288822"/>
                  <a:pt x="1278466" y="0"/>
                </a:cubicBezTo>
                <a:lnTo>
                  <a:pt x="1016000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Freeform 13"/>
          <p:cNvSpPr/>
          <p:nvPr/>
        </p:nvSpPr>
        <p:spPr>
          <a:xfrm>
            <a:off x="10941050" y="-7938"/>
            <a:ext cx="1271588" cy="6865938"/>
          </a:xfrm>
          <a:custGeom>
            <a:avLst/>
            <a:gdLst>
              <a:gd name="connsiteX0" fmla="*/ 0 w 1244600"/>
              <a:gd name="connsiteY0" fmla="*/ 0 h 6874934"/>
              <a:gd name="connsiteX1" fmla="*/ 1117600 w 1244600"/>
              <a:gd name="connsiteY1" fmla="*/ 6866467 h 6874934"/>
              <a:gd name="connsiteX2" fmla="*/ 1244600 w 1244600"/>
              <a:gd name="connsiteY2" fmla="*/ 6874934 h 6874934"/>
              <a:gd name="connsiteX3" fmla="*/ 1236134 w 1244600"/>
              <a:gd name="connsiteY3" fmla="*/ 0 h 6874934"/>
              <a:gd name="connsiteX4" fmla="*/ 0 w 1244600"/>
              <a:gd name="connsiteY4" fmla="*/ 0 h 6874934"/>
              <a:gd name="connsiteX0" fmla="*/ 0 w 1253067"/>
              <a:gd name="connsiteY0" fmla="*/ 0 h 6874934"/>
              <a:gd name="connsiteX1" fmla="*/ 1117600 w 1253067"/>
              <a:gd name="connsiteY1" fmla="*/ 6866467 h 6874934"/>
              <a:gd name="connsiteX2" fmla="*/ 1244600 w 1253067"/>
              <a:gd name="connsiteY2" fmla="*/ 6874934 h 6874934"/>
              <a:gd name="connsiteX3" fmla="*/ 1253067 w 1253067"/>
              <a:gd name="connsiteY3" fmla="*/ 0 h 6874934"/>
              <a:gd name="connsiteX4" fmla="*/ 0 w 1253067"/>
              <a:gd name="connsiteY4" fmla="*/ 0 h 6874934"/>
              <a:gd name="connsiteX0" fmla="*/ 0 w 1270244"/>
              <a:gd name="connsiteY0" fmla="*/ 0 h 6866467"/>
              <a:gd name="connsiteX1" fmla="*/ 1117600 w 1270244"/>
              <a:gd name="connsiteY1" fmla="*/ 6866467 h 6866467"/>
              <a:gd name="connsiteX2" fmla="*/ 1270000 w 1270244"/>
              <a:gd name="connsiteY2" fmla="*/ 6866467 h 6866467"/>
              <a:gd name="connsiteX3" fmla="*/ 1253067 w 1270244"/>
              <a:gd name="connsiteY3" fmla="*/ 0 h 6866467"/>
              <a:gd name="connsiteX4" fmla="*/ 0 w 1270244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70244" h="6866467">
                <a:moveTo>
                  <a:pt x="0" y="0"/>
                </a:moveTo>
                <a:lnTo>
                  <a:pt x="1117600" y="6866467"/>
                </a:lnTo>
                <a:lnTo>
                  <a:pt x="1270000" y="6866467"/>
                </a:lnTo>
                <a:cubicBezTo>
                  <a:pt x="1272822" y="4574822"/>
                  <a:pt x="1250245" y="2291645"/>
                  <a:pt x="1253067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Freeform 14"/>
          <p:cNvSpPr/>
          <p:nvPr/>
        </p:nvSpPr>
        <p:spPr>
          <a:xfrm>
            <a:off x="-7938" y="-7938"/>
            <a:ext cx="863601" cy="5697538"/>
          </a:xfrm>
          <a:custGeom>
            <a:avLst/>
            <a:gdLst>
              <a:gd name="connsiteX0" fmla="*/ 0 w 863600"/>
              <a:gd name="connsiteY0" fmla="*/ 8467 h 5698067"/>
              <a:gd name="connsiteX1" fmla="*/ 863600 w 863600"/>
              <a:gd name="connsiteY1" fmla="*/ 0 h 5698067"/>
              <a:gd name="connsiteX2" fmla="*/ 863600 w 863600"/>
              <a:gd name="connsiteY2" fmla="*/ 16934 h 5698067"/>
              <a:gd name="connsiteX3" fmla="*/ 0 w 863600"/>
              <a:gd name="connsiteY3" fmla="*/ 5698067 h 5698067"/>
              <a:gd name="connsiteX4" fmla="*/ 0 w 863600"/>
              <a:gd name="connsiteY4" fmla="*/ 8467 h 56980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63600" h="5698067">
                <a:moveTo>
                  <a:pt x="0" y="8467"/>
                </a:moveTo>
                <a:lnTo>
                  <a:pt x="863600" y="0"/>
                </a:lnTo>
                <a:lnTo>
                  <a:pt x="863600" y="16934"/>
                </a:lnTo>
                <a:lnTo>
                  <a:pt x="0" y="5698067"/>
                </a:lnTo>
                <a:lnTo>
                  <a:pt x="0" y="8467"/>
                </a:lnTo>
                <a:close/>
              </a:path>
            </a:pathLst>
          </a:cu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Freeform 15"/>
          <p:cNvSpPr/>
          <p:nvPr/>
        </p:nvSpPr>
        <p:spPr>
          <a:xfrm>
            <a:off x="10374313" y="3589338"/>
            <a:ext cx="1820862" cy="3268662"/>
          </a:xfrm>
          <a:custGeom>
            <a:avLst/>
            <a:gdLst>
              <a:gd name="connsiteX0" fmla="*/ 0 w 1820333"/>
              <a:gd name="connsiteY0" fmla="*/ 3268133 h 3268133"/>
              <a:gd name="connsiteX1" fmla="*/ 1811866 w 1820333"/>
              <a:gd name="connsiteY1" fmla="*/ 0 h 3268133"/>
              <a:gd name="connsiteX2" fmla="*/ 1820333 w 1820333"/>
              <a:gd name="connsiteY2" fmla="*/ 3259666 h 3268133"/>
              <a:gd name="connsiteX3" fmla="*/ 0 w 1820333"/>
              <a:gd name="connsiteY3" fmla="*/ 3268133 h 3268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0333" h="3268133">
                <a:moveTo>
                  <a:pt x="0" y="3268133"/>
                </a:moveTo>
                <a:lnTo>
                  <a:pt x="1811866" y="0"/>
                </a:lnTo>
                <a:cubicBezTo>
                  <a:pt x="1814688" y="1086555"/>
                  <a:pt x="1817511" y="2173111"/>
                  <a:pt x="1820333" y="3259666"/>
                </a:cubicBezTo>
                <a:lnTo>
                  <a:pt x="0" y="3268133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460" y="2404534"/>
            <a:ext cx="776895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460" y="4050834"/>
            <a:ext cx="7768959" cy="1096899"/>
          </a:xfrm>
        </p:spPr>
        <p:txBody>
          <a:bodyPr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ECF34B-0244-43DE-8BD1-D288424E85E2}" type="datetimeFigureOut">
              <a:rPr lang="en-US"/>
              <a:pPr>
                <a:defRPr/>
              </a:pPr>
              <a:t>5/8/2014</a:t>
            </a:fld>
            <a:endParaRPr lang="en-US" dirty="0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37C304-5086-4BAA-8110-7D5519B13C9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85B33F-0E3E-450E-B45D-31347B5C3E79}" type="datetimeFigureOut">
              <a:rPr lang="en-US"/>
              <a:pPr>
                <a:defRPr/>
              </a:pPr>
              <a:t>5/8/2014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12C1E2-D539-42BF-9EDB-7604ABD7E24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512" y="2700868"/>
            <a:ext cx="8598907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512" y="4527448"/>
            <a:ext cx="8598907" cy="86040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70F1B0-786B-4040-AA76-282A19CEBADF}" type="datetimeFigureOut">
              <a:rPr lang="en-US"/>
              <a:pPr>
                <a:defRPr/>
              </a:pPr>
              <a:t>5/8/2014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021F53-5997-48DF-9AC8-9C580F65E74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511" y="2160589"/>
            <a:ext cx="418512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1296" y="2160590"/>
            <a:ext cx="418512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09059F-9EB0-4170-BAF6-12B8CA8FE17B}" type="datetimeFigureOut">
              <a:rPr lang="en-US"/>
              <a:pPr>
                <a:defRPr/>
              </a:pPr>
              <a:t>5/8/2014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D421AD-5DD2-4876-B6EC-59006F50C26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922" y="2160983"/>
            <a:ext cx="41867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922" y="2737246"/>
            <a:ext cx="418671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9709" y="2160983"/>
            <a:ext cx="418670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9710" y="2737246"/>
            <a:ext cx="418670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D1D4B0-AD79-4533-9FEB-F8C56749B3E4}" type="datetimeFigureOut">
              <a:rPr lang="en-US"/>
              <a:pPr>
                <a:defRPr/>
              </a:pPr>
              <a:t>5/8/2014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B4103A-698A-48A5-8B64-8A77B7F5431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511" y="609600"/>
            <a:ext cx="8598907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EC30F1-D3AC-464B-936D-CE1B427E7F38}" type="datetimeFigureOut">
              <a:rPr lang="en-US"/>
              <a:pPr>
                <a:defRPr/>
              </a:pPr>
              <a:t>5/8/2014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9F244C-A34B-4FC7-8B5C-200E7AA35A6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D9F650-3B68-4ACD-AC0D-5E9F71C9774E}" type="datetimeFigureOut">
              <a:rPr lang="en-US"/>
              <a:pPr>
                <a:defRPr/>
              </a:pPr>
              <a:t>5/8/2014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49B351-C420-48C3-A857-B17F9E2FCD7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510" y="1498604"/>
            <a:ext cx="385553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1701" y="514925"/>
            <a:ext cx="4514717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510" y="2777069"/>
            <a:ext cx="385553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8FFBDA-A769-4B7C-A61C-9B38E6AC1C25}" type="datetimeFigureOut">
              <a:rPr lang="en-US"/>
              <a:pPr>
                <a:defRPr/>
              </a:pPr>
              <a:t>5/8/2014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986D8F-D41A-46E1-840D-F68E6056FD8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511" y="4800600"/>
            <a:ext cx="8598906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511" y="609600"/>
            <a:ext cx="8598907" cy="3845718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511" y="5367338"/>
            <a:ext cx="8598906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437FBA-F647-4573-8B7B-5DCF97D78387}" type="datetimeFigureOut">
              <a:rPr lang="en-US"/>
              <a:pPr>
                <a:defRPr/>
              </a:pPr>
              <a:t>5/8/2014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9F69DC-86E6-448B-AE1A-2D86BC9B577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512" y="609600"/>
            <a:ext cx="8598907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512" y="4470400"/>
            <a:ext cx="8598907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502C04-1619-4F54-97A3-1282D9BA9CFF}" type="datetimeFigureOut">
              <a:rPr lang="en-US"/>
              <a:pPr>
                <a:defRPr/>
              </a:pPr>
              <a:t>5/8/2014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37DD4D-4E74-439D-B4FC-CCEB8444C4A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9"/>
          <p:cNvSpPr txBox="1"/>
          <p:nvPr/>
        </p:nvSpPr>
        <p:spPr>
          <a:xfrm>
            <a:off x="541338" y="790575"/>
            <a:ext cx="611187" cy="584200"/>
          </a:xfrm>
          <a:prstGeom prst="rect">
            <a:avLst/>
          </a:prstGeom>
        </p:spPr>
        <p:txBody>
          <a:bodyPr anchor="ctr"/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 sz="8000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  <a:endParaRPr lang="en-US" sz="8000" dirty="0">
              <a:solidFill>
                <a:schemeClr val="accent1">
                  <a:lumMod val="60000"/>
                  <a:lumOff val="40000"/>
                </a:schemeClr>
              </a:solidFill>
              <a:effectLst/>
              <a:latin typeface="Arial"/>
            </a:endParaRPr>
          </a:p>
        </p:txBody>
      </p:sp>
      <p:sp>
        <p:nvSpPr>
          <p:cNvPr id="6" name="TextBox 21"/>
          <p:cNvSpPr txBox="1"/>
          <p:nvPr/>
        </p:nvSpPr>
        <p:spPr>
          <a:xfrm>
            <a:off x="8894763" y="2886075"/>
            <a:ext cx="609600" cy="585788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lvl="0">
              <a:spcBef>
                <a:spcPct val="0"/>
              </a:spcBef>
              <a:buNone/>
              <a:defRPr sz="8000" b="0" cap="all" baseline="0">
                <a:ln w="3175" cmpd="sng">
                  <a:noFill/>
                </a:ln>
                <a:effectLst/>
                <a:latin typeface="Arial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577" y="609600"/>
            <a:ext cx="809624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512" y="4470400"/>
            <a:ext cx="8598907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495" y="3632200"/>
            <a:ext cx="7226406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E164DB-CC6F-4FA9-8600-AF4C944ACFF3}" type="datetimeFigureOut">
              <a:rPr lang="en-US"/>
              <a:pPr>
                <a:defRPr/>
              </a:pPr>
              <a:t>5/8/2014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5AAB5C-C28D-48B2-B1EF-F8F47AAF263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512" y="1931988"/>
            <a:ext cx="8598907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512" y="4527448"/>
            <a:ext cx="8598907" cy="1513914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BA3582-3984-4397-9F09-D38506D922D8}" type="datetimeFigureOut">
              <a:rPr lang="en-US"/>
              <a:pPr>
                <a:defRPr/>
              </a:pPr>
              <a:t>5/8/2014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5C952C-2A0F-46D9-9C2F-8BCD6CF7DC5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23"/>
          <p:cNvSpPr txBox="1"/>
          <p:nvPr/>
        </p:nvSpPr>
        <p:spPr>
          <a:xfrm>
            <a:off x="541338" y="790575"/>
            <a:ext cx="611187" cy="584200"/>
          </a:xfrm>
          <a:prstGeom prst="rect">
            <a:avLst/>
          </a:prstGeom>
        </p:spPr>
        <p:txBody>
          <a:bodyPr anchor="ctr"/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 sz="8000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  <a:endParaRPr lang="en-US" sz="8000" dirty="0">
              <a:solidFill>
                <a:schemeClr val="accent1">
                  <a:lumMod val="60000"/>
                  <a:lumOff val="40000"/>
                </a:schemeClr>
              </a:solidFill>
              <a:effectLst/>
              <a:latin typeface="Arial"/>
            </a:endParaRPr>
          </a:p>
        </p:txBody>
      </p:sp>
      <p:sp>
        <p:nvSpPr>
          <p:cNvPr id="6" name="TextBox 24"/>
          <p:cNvSpPr txBox="1"/>
          <p:nvPr/>
        </p:nvSpPr>
        <p:spPr>
          <a:xfrm>
            <a:off x="8894763" y="2886075"/>
            <a:ext cx="609600" cy="585788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lvl="0">
              <a:spcBef>
                <a:spcPct val="0"/>
              </a:spcBef>
              <a:buNone/>
              <a:defRPr sz="8000" b="0" cap="all" baseline="0">
                <a:ln w="3175" cmpd="sng">
                  <a:noFill/>
                </a:ln>
                <a:effectLst/>
                <a:latin typeface="Arial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577" y="609600"/>
            <a:ext cx="809624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512" y="4527448"/>
            <a:ext cx="8598907" cy="1513914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509" y="4013200"/>
            <a:ext cx="8598908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754A9A-559C-4973-B055-6F9523F3C19C}" type="datetimeFigureOut">
              <a:rPr lang="en-US"/>
              <a:pPr>
                <a:defRPr/>
              </a:pPr>
              <a:t>5/8/2014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D815F1-AB24-4ABB-A3FC-4C1E2BF370F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978" y="609600"/>
            <a:ext cx="8590440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512" y="4527448"/>
            <a:ext cx="8598907" cy="1513914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509" y="4013200"/>
            <a:ext cx="8598908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44A9FD-A233-47A1-84F1-6A8A3EC3BDB6}" type="datetimeFigureOut">
              <a:rPr lang="en-US"/>
              <a:pPr>
                <a:defRPr/>
              </a:pPr>
              <a:t>5/8/2014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FAA419-8725-4F5F-B549-8C9761AB8BF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BCCE9B-235C-41C3-A592-E8D8508AADF8}" type="datetimeFigureOut">
              <a:rPr lang="en-US"/>
              <a:pPr>
                <a:defRPr/>
              </a:pPr>
              <a:t>5/8/2014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93B21A-0EF2-4E6D-86A6-A222F517C0C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9749" y="609600"/>
            <a:ext cx="130508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511" y="609600"/>
            <a:ext cx="7061989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37FDA9-AF53-456A-B0A8-8F6F285B8F5A}" type="datetimeFigureOut">
              <a:rPr lang="en-US"/>
              <a:pPr>
                <a:defRPr/>
              </a:pPr>
              <a:t>5/8/2014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A6981C-6455-4BA3-B09B-87DB7892DC6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508000" y="1411552"/>
            <a:ext cx="11176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 flipV="1">
            <a:off x="7427913" y="3681413"/>
            <a:ext cx="4764087" cy="3176587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9374188" y="0"/>
            <a:ext cx="1219200" cy="685800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Freeform 8"/>
          <p:cNvSpPr/>
          <p:nvPr/>
        </p:nvSpPr>
        <p:spPr>
          <a:xfrm>
            <a:off x="9188450" y="-7938"/>
            <a:ext cx="3006725" cy="6865938"/>
          </a:xfrm>
          <a:custGeom>
            <a:avLst/>
            <a:gdLst>
              <a:gd name="connsiteX0" fmla="*/ 2023534 w 3005667"/>
              <a:gd name="connsiteY0" fmla="*/ 8467 h 6866467"/>
              <a:gd name="connsiteX1" fmla="*/ 0 w 3005667"/>
              <a:gd name="connsiteY1" fmla="*/ 6866467 h 6866467"/>
              <a:gd name="connsiteX2" fmla="*/ 2997200 w 3005667"/>
              <a:gd name="connsiteY2" fmla="*/ 6858000 h 6866467"/>
              <a:gd name="connsiteX3" fmla="*/ 3005667 w 3005667"/>
              <a:gd name="connsiteY3" fmla="*/ 0 h 6866467"/>
              <a:gd name="connsiteX4" fmla="*/ 2023534 w 3005667"/>
              <a:gd name="connsiteY4" fmla="*/ 8467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05667" h="6866467">
                <a:moveTo>
                  <a:pt x="2023534" y="8467"/>
                </a:moveTo>
                <a:lnTo>
                  <a:pt x="0" y="6866467"/>
                </a:lnTo>
                <a:lnTo>
                  <a:pt x="2997200" y="6858000"/>
                </a:lnTo>
                <a:cubicBezTo>
                  <a:pt x="3000022" y="4572000"/>
                  <a:pt x="3002845" y="2286000"/>
                  <a:pt x="3005667" y="0"/>
                </a:cubicBezTo>
                <a:lnTo>
                  <a:pt x="2023534" y="8467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Freeform 9"/>
          <p:cNvSpPr/>
          <p:nvPr/>
        </p:nvSpPr>
        <p:spPr>
          <a:xfrm>
            <a:off x="9604375" y="-7938"/>
            <a:ext cx="2590800" cy="6865938"/>
          </a:xfrm>
          <a:custGeom>
            <a:avLst/>
            <a:gdLst>
              <a:gd name="connsiteX0" fmla="*/ 0 w 2590800"/>
              <a:gd name="connsiteY0" fmla="*/ 0 h 6866467"/>
              <a:gd name="connsiteX1" fmla="*/ 1202267 w 2590800"/>
              <a:gd name="connsiteY1" fmla="*/ 6866467 h 6866467"/>
              <a:gd name="connsiteX2" fmla="*/ 2590800 w 2590800"/>
              <a:gd name="connsiteY2" fmla="*/ 6866467 h 6866467"/>
              <a:gd name="connsiteX3" fmla="*/ 2582333 w 2590800"/>
              <a:gd name="connsiteY3" fmla="*/ 0 h 6866467"/>
              <a:gd name="connsiteX4" fmla="*/ 0 w 2590800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90800" h="6866467">
                <a:moveTo>
                  <a:pt x="0" y="0"/>
                </a:moveTo>
                <a:lnTo>
                  <a:pt x="1202267" y="6866467"/>
                </a:lnTo>
                <a:lnTo>
                  <a:pt x="2590800" y="6866467"/>
                </a:lnTo>
                <a:cubicBezTo>
                  <a:pt x="2587978" y="4577645"/>
                  <a:pt x="2585155" y="2288822"/>
                  <a:pt x="2582333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Freeform 10"/>
          <p:cNvSpPr/>
          <p:nvPr/>
        </p:nvSpPr>
        <p:spPr>
          <a:xfrm>
            <a:off x="8934450" y="3048000"/>
            <a:ext cx="3260725" cy="3810000"/>
          </a:xfrm>
          <a:custGeom>
            <a:avLst/>
            <a:gdLst>
              <a:gd name="connsiteX0" fmla="*/ 0 w 3259667"/>
              <a:gd name="connsiteY0" fmla="*/ 3810000 h 3810000"/>
              <a:gd name="connsiteX1" fmla="*/ 3251200 w 3259667"/>
              <a:gd name="connsiteY1" fmla="*/ 0 h 3810000"/>
              <a:gd name="connsiteX2" fmla="*/ 3259667 w 3259667"/>
              <a:gd name="connsiteY2" fmla="*/ 3810000 h 3810000"/>
              <a:gd name="connsiteX3" fmla="*/ 0 w 3259667"/>
              <a:gd name="connsiteY3" fmla="*/ 3810000 h 38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59667" h="3810000">
                <a:moveTo>
                  <a:pt x="0" y="3810000"/>
                </a:moveTo>
                <a:lnTo>
                  <a:pt x="3251200" y="0"/>
                </a:lnTo>
                <a:cubicBezTo>
                  <a:pt x="3254022" y="1270000"/>
                  <a:pt x="3256845" y="2540000"/>
                  <a:pt x="3259667" y="3810000"/>
                </a:cubicBezTo>
                <a:lnTo>
                  <a:pt x="0" y="3810000"/>
                </a:lnTo>
                <a:close/>
              </a:path>
            </a:pathLst>
          </a:cu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Freeform 11"/>
          <p:cNvSpPr/>
          <p:nvPr/>
        </p:nvSpPr>
        <p:spPr>
          <a:xfrm>
            <a:off x="9340850" y="-7938"/>
            <a:ext cx="2854325" cy="6865938"/>
          </a:xfrm>
          <a:custGeom>
            <a:avLst/>
            <a:gdLst>
              <a:gd name="connsiteX0" fmla="*/ 0 w 2853267"/>
              <a:gd name="connsiteY0" fmla="*/ 0 h 6866467"/>
              <a:gd name="connsiteX1" fmla="*/ 2472267 w 2853267"/>
              <a:gd name="connsiteY1" fmla="*/ 6866467 h 6866467"/>
              <a:gd name="connsiteX2" fmla="*/ 2853267 w 2853267"/>
              <a:gd name="connsiteY2" fmla="*/ 6858000 h 6866467"/>
              <a:gd name="connsiteX3" fmla="*/ 2853267 w 2853267"/>
              <a:gd name="connsiteY3" fmla="*/ 0 h 6866467"/>
              <a:gd name="connsiteX4" fmla="*/ 0 w 2853267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53267" h="6866467">
                <a:moveTo>
                  <a:pt x="0" y="0"/>
                </a:moveTo>
                <a:lnTo>
                  <a:pt x="2472267" y="6866467"/>
                </a:lnTo>
                <a:lnTo>
                  <a:pt x="2853267" y="6858000"/>
                </a:lnTo>
                <a:lnTo>
                  <a:pt x="2853267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Freeform 12"/>
          <p:cNvSpPr/>
          <p:nvPr/>
        </p:nvSpPr>
        <p:spPr>
          <a:xfrm>
            <a:off x="10907713" y="-7938"/>
            <a:ext cx="1287462" cy="6865938"/>
          </a:xfrm>
          <a:custGeom>
            <a:avLst/>
            <a:gdLst>
              <a:gd name="connsiteX0" fmla="*/ 1016000 w 1286933"/>
              <a:gd name="connsiteY0" fmla="*/ 0 h 6866467"/>
              <a:gd name="connsiteX1" fmla="*/ 0 w 1286933"/>
              <a:gd name="connsiteY1" fmla="*/ 6866467 h 6866467"/>
              <a:gd name="connsiteX2" fmla="*/ 1286933 w 1286933"/>
              <a:gd name="connsiteY2" fmla="*/ 6866467 h 6866467"/>
              <a:gd name="connsiteX3" fmla="*/ 1278466 w 1286933"/>
              <a:gd name="connsiteY3" fmla="*/ 0 h 6866467"/>
              <a:gd name="connsiteX4" fmla="*/ 1016000 w 1286933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6933" h="6866467">
                <a:moveTo>
                  <a:pt x="1016000" y="0"/>
                </a:moveTo>
                <a:lnTo>
                  <a:pt x="0" y="6866467"/>
                </a:lnTo>
                <a:lnTo>
                  <a:pt x="1286933" y="6866467"/>
                </a:lnTo>
                <a:cubicBezTo>
                  <a:pt x="1284111" y="4577645"/>
                  <a:pt x="1281288" y="2288822"/>
                  <a:pt x="1278466" y="0"/>
                </a:cubicBezTo>
                <a:lnTo>
                  <a:pt x="1016000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Freeform 13"/>
          <p:cNvSpPr/>
          <p:nvPr/>
        </p:nvSpPr>
        <p:spPr>
          <a:xfrm>
            <a:off x="10941050" y="-7938"/>
            <a:ext cx="1271588" cy="6865938"/>
          </a:xfrm>
          <a:custGeom>
            <a:avLst/>
            <a:gdLst>
              <a:gd name="connsiteX0" fmla="*/ 0 w 1244600"/>
              <a:gd name="connsiteY0" fmla="*/ 0 h 6874934"/>
              <a:gd name="connsiteX1" fmla="*/ 1117600 w 1244600"/>
              <a:gd name="connsiteY1" fmla="*/ 6866467 h 6874934"/>
              <a:gd name="connsiteX2" fmla="*/ 1244600 w 1244600"/>
              <a:gd name="connsiteY2" fmla="*/ 6874934 h 6874934"/>
              <a:gd name="connsiteX3" fmla="*/ 1236134 w 1244600"/>
              <a:gd name="connsiteY3" fmla="*/ 0 h 6874934"/>
              <a:gd name="connsiteX4" fmla="*/ 0 w 1244600"/>
              <a:gd name="connsiteY4" fmla="*/ 0 h 6874934"/>
              <a:gd name="connsiteX0" fmla="*/ 0 w 1253067"/>
              <a:gd name="connsiteY0" fmla="*/ 0 h 6874934"/>
              <a:gd name="connsiteX1" fmla="*/ 1117600 w 1253067"/>
              <a:gd name="connsiteY1" fmla="*/ 6866467 h 6874934"/>
              <a:gd name="connsiteX2" fmla="*/ 1244600 w 1253067"/>
              <a:gd name="connsiteY2" fmla="*/ 6874934 h 6874934"/>
              <a:gd name="connsiteX3" fmla="*/ 1253067 w 1253067"/>
              <a:gd name="connsiteY3" fmla="*/ 0 h 6874934"/>
              <a:gd name="connsiteX4" fmla="*/ 0 w 1253067"/>
              <a:gd name="connsiteY4" fmla="*/ 0 h 6874934"/>
              <a:gd name="connsiteX0" fmla="*/ 0 w 1270244"/>
              <a:gd name="connsiteY0" fmla="*/ 0 h 6866467"/>
              <a:gd name="connsiteX1" fmla="*/ 1117600 w 1270244"/>
              <a:gd name="connsiteY1" fmla="*/ 6866467 h 6866467"/>
              <a:gd name="connsiteX2" fmla="*/ 1270000 w 1270244"/>
              <a:gd name="connsiteY2" fmla="*/ 6866467 h 6866467"/>
              <a:gd name="connsiteX3" fmla="*/ 1253067 w 1270244"/>
              <a:gd name="connsiteY3" fmla="*/ 0 h 6866467"/>
              <a:gd name="connsiteX4" fmla="*/ 0 w 1270244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70244" h="6866467">
                <a:moveTo>
                  <a:pt x="0" y="0"/>
                </a:moveTo>
                <a:lnTo>
                  <a:pt x="1117600" y="6866467"/>
                </a:lnTo>
                <a:lnTo>
                  <a:pt x="1270000" y="6866467"/>
                </a:lnTo>
                <a:cubicBezTo>
                  <a:pt x="1272822" y="4574822"/>
                  <a:pt x="1250245" y="2291645"/>
                  <a:pt x="1253067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Freeform 14"/>
          <p:cNvSpPr/>
          <p:nvPr/>
        </p:nvSpPr>
        <p:spPr>
          <a:xfrm>
            <a:off x="10374313" y="3589338"/>
            <a:ext cx="1820862" cy="3268662"/>
          </a:xfrm>
          <a:custGeom>
            <a:avLst/>
            <a:gdLst>
              <a:gd name="connsiteX0" fmla="*/ 0 w 1820333"/>
              <a:gd name="connsiteY0" fmla="*/ 3268133 h 3268133"/>
              <a:gd name="connsiteX1" fmla="*/ 1811866 w 1820333"/>
              <a:gd name="connsiteY1" fmla="*/ 0 h 3268133"/>
              <a:gd name="connsiteX2" fmla="*/ 1820333 w 1820333"/>
              <a:gd name="connsiteY2" fmla="*/ 3259666 h 3268133"/>
              <a:gd name="connsiteX3" fmla="*/ 0 w 1820333"/>
              <a:gd name="connsiteY3" fmla="*/ 3268133 h 3268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0333" h="3268133">
                <a:moveTo>
                  <a:pt x="0" y="3268133"/>
                </a:moveTo>
                <a:lnTo>
                  <a:pt x="1811866" y="0"/>
                </a:lnTo>
                <a:cubicBezTo>
                  <a:pt x="1814688" y="1086555"/>
                  <a:pt x="1817511" y="2173111"/>
                  <a:pt x="1820333" y="3259666"/>
                </a:cubicBezTo>
                <a:lnTo>
                  <a:pt x="0" y="3268133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Freeform 15"/>
          <p:cNvSpPr/>
          <p:nvPr/>
        </p:nvSpPr>
        <p:spPr>
          <a:xfrm>
            <a:off x="-7938" y="4013200"/>
            <a:ext cx="457201" cy="2852738"/>
          </a:xfrm>
          <a:custGeom>
            <a:avLst/>
            <a:gdLst>
              <a:gd name="connsiteX0" fmla="*/ 0 w 457200"/>
              <a:gd name="connsiteY0" fmla="*/ 0 h 2853267"/>
              <a:gd name="connsiteX1" fmla="*/ 457200 w 457200"/>
              <a:gd name="connsiteY1" fmla="*/ 2853267 h 2853267"/>
              <a:gd name="connsiteX2" fmla="*/ 0 w 457200"/>
              <a:gd name="connsiteY2" fmla="*/ 2844800 h 2853267"/>
              <a:gd name="connsiteX3" fmla="*/ 0 w 457200"/>
              <a:gd name="connsiteY3" fmla="*/ 0 h 28532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200" h="2853267">
                <a:moveTo>
                  <a:pt x="0" y="0"/>
                </a:moveTo>
                <a:lnTo>
                  <a:pt x="457200" y="2853267"/>
                </a:lnTo>
                <a:lnTo>
                  <a:pt x="0" y="2844800"/>
                </a:lnTo>
                <a:cubicBezTo>
                  <a:pt x="2822" y="1905000"/>
                  <a:pt x="5645" y="965200"/>
                  <a:pt x="0" y="0"/>
                </a:cubicBezTo>
                <a:close/>
              </a:path>
            </a:pathLst>
          </a:cu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36" name="Title Placeholder 1"/>
          <p:cNvSpPr>
            <a:spLocks noGrp="1"/>
          </p:cNvSpPr>
          <p:nvPr>
            <p:ph type="title"/>
          </p:nvPr>
        </p:nvSpPr>
        <p:spPr bwMode="auto">
          <a:xfrm>
            <a:off x="677863" y="609600"/>
            <a:ext cx="8597900" cy="132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3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77863" y="2160588"/>
            <a:ext cx="8597900" cy="3881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7250" y="6042025"/>
            <a:ext cx="9112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9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4D8EA08-C4C4-4F46-BEAA-174783D9C37C}" type="datetimeFigureOut">
              <a:rPr lang="en-US"/>
              <a:pPr>
                <a:defRPr/>
              </a:pPr>
              <a:t>5/8/2014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863" y="6042025"/>
            <a:ext cx="6299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9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3138" y="6042025"/>
            <a:ext cx="6826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900" smtClean="0">
                <a:solidFill>
                  <a:schemeClr val="accent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5D2958E-7D16-457F-BC90-F1FFBECABBB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7" r:id="rId2"/>
    <p:sldLayoutId id="2147483676" r:id="rId3"/>
    <p:sldLayoutId id="2147483675" r:id="rId4"/>
    <p:sldLayoutId id="2147483674" r:id="rId5"/>
    <p:sldLayoutId id="2147483673" r:id="rId6"/>
    <p:sldLayoutId id="2147483672" r:id="rId7"/>
    <p:sldLayoutId id="2147483671" r:id="rId8"/>
    <p:sldLayoutId id="2147483670" r:id="rId9"/>
    <p:sldLayoutId id="2147483669" r:id="rId10"/>
    <p:sldLayoutId id="2147483679" r:id="rId11"/>
    <p:sldLayoutId id="2147483668" r:id="rId12"/>
    <p:sldLayoutId id="2147483680" r:id="rId13"/>
    <p:sldLayoutId id="2147483667" r:id="rId14"/>
    <p:sldLayoutId id="2147483666" r:id="rId15"/>
    <p:sldLayoutId id="2147483665" r:id="rId16"/>
    <p:sldLayoutId id="2147483681" r:id="rId17"/>
  </p:sldLayoutIdLst>
  <p:txStyles>
    <p:titleStyle>
      <a:lvl1pPr algn="l" defTabSz="457200" rtl="0" fontAlgn="base">
        <a:spcBef>
          <a:spcPct val="0"/>
        </a:spcBef>
        <a:spcAft>
          <a:spcPct val="0"/>
        </a:spcAft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algn="l" defTabSz="457200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itchFamily="34" charset="0"/>
        </a:defRPr>
      </a:lvl2pPr>
      <a:lvl3pPr algn="l" defTabSz="457200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itchFamily="34" charset="0"/>
        </a:defRPr>
      </a:lvl3pPr>
      <a:lvl4pPr algn="l" defTabSz="457200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itchFamily="34" charset="0"/>
        </a:defRPr>
      </a:lvl4pPr>
      <a:lvl5pPr algn="l" defTabSz="457200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kern="1200">
          <a:solidFill>
            <a:srgbClr val="404040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sz="1600" kern="1200">
          <a:solidFill>
            <a:srgbClr val="404040"/>
          </a:solidFill>
          <a:latin typeface="+mn-lt"/>
          <a:ea typeface="+mn-ea"/>
          <a:cs typeface="+mn-cs"/>
        </a:defRPr>
      </a:lvl2pPr>
      <a:lvl3pPr marL="11430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16002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sz="1200" kern="1200">
          <a:solidFill>
            <a:srgbClr val="404040"/>
          </a:solidFill>
          <a:latin typeface="+mn-lt"/>
          <a:ea typeface="+mn-ea"/>
          <a:cs typeface="+mn-cs"/>
        </a:defRPr>
      </a:lvl4pPr>
      <a:lvl5pPr marL="20574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sz="1200" kern="12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.pn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8"/>
          <p:cNvSpPr>
            <a:spLocks noGrp="1" noChangeArrowheads="1"/>
          </p:cNvSpPr>
          <p:nvPr>
            <p:ph type="ctrTitle"/>
          </p:nvPr>
        </p:nvSpPr>
        <p:spPr>
          <a:xfrm>
            <a:off x="209550" y="569913"/>
            <a:ext cx="9409113" cy="2181225"/>
          </a:xfrm>
        </p:spPr>
        <p:txBody>
          <a:bodyPr/>
          <a:lstStyle/>
          <a:p>
            <a:r>
              <a:rPr lang="en-US" sz="4800" b="1" smtClean="0"/>
              <a:t>MIT MINI-CONFERENCE</a:t>
            </a:r>
            <a:r>
              <a:rPr lang="en-US" b="1" smtClean="0"/>
              <a:t/>
            </a:r>
            <a:br>
              <a:rPr lang="en-US" b="1" smtClean="0"/>
            </a:br>
            <a:r>
              <a:rPr lang="en-US" sz="4400" smtClean="0"/>
              <a:t>The Crisis of Long Term Unemployment: What Can be Done?</a:t>
            </a:r>
          </a:p>
        </p:txBody>
      </p:sp>
      <p:sp>
        <p:nvSpPr>
          <p:cNvPr id="89097" name="Rectangle 9"/>
          <p:cNvSpPr>
            <a:spLocks noGrp="1" noChangeArrowheads="1"/>
          </p:cNvSpPr>
          <p:nvPr>
            <p:ph type="subTitle" idx="1"/>
          </p:nvPr>
        </p:nvSpPr>
        <p:spPr>
          <a:xfrm>
            <a:off x="2535238" y="4440238"/>
            <a:ext cx="6942137" cy="1096962"/>
          </a:xfrm>
        </p:spPr>
        <p:txBody>
          <a:bodyPr rtlCol="0">
            <a:normAutofit fontScale="92500" lnSpcReduction="20000"/>
          </a:bodyPr>
          <a:lstStyle/>
          <a:p>
            <a:pPr fontAlgn="auto">
              <a:spcAft>
                <a:spcPts val="0"/>
              </a:spcAft>
              <a:buFont typeface="Wingdings 3" charset="2"/>
              <a:buNone/>
              <a:defRPr/>
            </a:pPr>
            <a:r>
              <a:rPr lang="en-US" sz="2200" b="1" dirty="0" smtClean="0"/>
              <a:t>Joseph Carbone</a:t>
            </a:r>
          </a:p>
          <a:p>
            <a:pPr fontAlgn="auto">
              <a:spcAft>
                <a:spcPts val="0"/>
              </a:spcAft>
              <a:buFont typeface="Wingdings 3" charset="2"/>
              <a:buNone/>
              <a:defRPr/>
            </a:pPr>
            <a:r>
              <a:rPr lang="en-US" sz="2200" dirty="0" smtClean="0"/>
              <a:t>President &amp; CEO, The WorkPlace</a:t>
            </a:r>
          </a:p>
          <a:p>
            <a:pPr fontAlgn="auto">
              <a:spcAft>
                <a:spcPts val="0"/>
              </a:spcAft>
              <a:buFont typeface="Wingdings 3" charset="2"/>
              <a:buNone/>
              <a:defRPr/>
            </a:pPr>
            <a:r>
              <a:rPr lang="en-US" sz="2200" dirty="0" smtClean="0"/>
              <a:t>May 6, 2014</a:t>
            </a:r>
          </a:p>
          <a:p>
            <a:pPr fontAlgn="auto">
              <a:spcAft>
                <a:spcPts val="0"/>
              </a:spcAft>
              <a:buFont typeface="Wingdings 3" charset="2"/>
              <a:buNone/>
              <a:defRPr/>
            </a:pPr>
            <a:endParaRPr lang="en-US" dirty="0"/>
          </a:p>
        </p:txBody>
      </p:sp>
      <p:pic>
        <p:nvPicPr>
          <p:cNvPr id="1945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35238" y="3119438"/>
            <a:ext cx="6869112" cy="1058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3688" y="146050"/>
            <a:ext cx="9169400" cy="854075"/>
          </a:xfrm>
        </p:spPr>
        <p:txBody>
          <a:bodyPr rtlCol="0" anchor="ctr"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b="1" dirty="0" smtClean="0">
                <a:solidFill>
                  <a:schemeClr val="accent3"/>
                </a:solidFill>
              </a:rPr>
              <a:t>Addressing Post-Recession</a:t>
            </a:r>
            <a:br>
              <a:rPr lang="en-US" b="1" dirty="0" smtClean="0">
                <a:solidFill>
                  <a:schemeClr val="accent3"/>
                </a:solidFill>
              </a:rPr>
            </a:br>
            <a:r>
              <a:rPr lang="en-US" b="1" dirty="0" smtClean="0">
                <a:solidFill>
                  <a:schemeClr val="accent3"/>
                </a:solidFill>
              </a:rPr>
              <a:t>Workforce Challenges</a:t>
            </a:r>
            <a:endParaRPr lang="en-US" b="1" dirty="0">
              <a:solidFill>
                <a:schemeClr val="accent3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8463" y="1165225"/>
            <a:ext cx="9113837" cy="5470525"/>
          </a:xfrm>
        </p:spPr>
        <p:txBody>
          <a:bodyPr rtlCol="0">
            <a:normAutofit/>
          </a:bodyPr>
          <a:lstStyle/>
          <a:p>
            <a:pPr fontAlgn="auto">
              <a:spcBef>
                <a:spcPts val="0"/>
              </a:spcBef>
              <a:spcAft>
                <a:spcPts val="1800"/>
              </a:spcAft>
              <a:buFont typeface="Wingdings 3" charset="2"/>
              <a:buChar char=""/>
              <a:defRPr/>
            </a:pPr>
            <a:r>
              <a:rPr lang="en-US" sz="2200" dirty="0" smtClean="0">
                <a:solidFill>
                  <a:schemeClr val="tx2"/>
                </a:solidFill>
              </a:rPr>
              <a:t>May 2010 received notice regarding Connecticut Exhaustees.</a:t>
            </a:r>
          </a:p>
          <a:p>
            <a:pPr fontAlgn="auto">
              <a:spcBef>
                <a:spcPts val="0"/>
              </a:spcBef>
              <a:spcAft>
                <a:spcPts val="1200"/>
              </a:spcAft>
              <a:buFont typeface="Wingdings 3" charset="2"/>
              <a:buChar char=""/>
              <a:defRPr/>
            </a:pPr>
            <a:r>
              <a:rPr lang="en-US" sz="2200" dirty="0" smtClean="0">
                <a:solidFill>
                  <a:schemeClr val="tx2"/>
                </a:solidFill>
              </a:rPr>
              <a:t>Set out to learn how long-term unemployment had changed from prior recessions and what new remedies would be required?</a:t>
            </a:r>
          </a:p>
          <a:p>
            <a:pPr lvl="1" fontAlgn="auto">
              <a:spcBef>
                <a:spcPts val="0"/>
              </a:spcBef>
              <a:spcAft>
                <a:spcPts val="1200"/>
              </a:spcAft>
              <a:buClr>
                <a:schemeClr val="accent3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sz="2000" dirty="0" smtClean="0">
                <a:solidFill>
                  <a:schemeClr val="tx2"/>
                </a:solidFill>
              </a:rPr>
              <a:t>Began </a:t>
            </a:r>
            <a:r>
              <a:rPr lang="en-US" sz="2000" dirty="0" smtClean="0">
                <a:solidFill>
                  <a:schemeClr val="accent2"/>
                </a:solidFill>
              </a:rPr>
              <a:t>roundtables</a:t>
            </a:r>
            <a:r>
              <a:rPr lang="en-US" sz="2000" dirty="0" smtClean="0">
                <a:solidFill>
                  <a:schemeClr val="tx2"/>
                </a:solidFill>
              </a:rPr>
              <a:t> with long-term unemployed.</a:t>
            </a:r>
          </a:p>
          <a:p>
            <a:pPr lvl="1" fontAlgn="auto">
              <a:spcBef>
                <a:spcPts val="0"/>
              </a:spcBef>
              <a:spcAft>
                <a:spcPts val="1200"/>
              </a:spcAft>
              <a:buClr>
                <a:schemeClr val="accent3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sz="2000" dirty="0" smtClean="0">
                <a:solidFill>
                  <a:schemeClr val="tx2"/>
                </a:solidFill>
              </a:rPr>
              <a:t>Created “Blue Ribbon” Committee to help explore new realities.</a:t>
            </a:r>
          </a:p>
          <a:p>
            <a:pPr marL="347663" indent="-347663"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sz="2200" dirty="0" smtClean="0">
                <a:solidFill>
                  <a:schemeClr val="tx2"/>
                </a:solidFill>
              </a:rPr>
              <a:t>Spent a year on local speaking circuit </a:t>
            </a:r>
            <a:r>
              <a:rPr lang="en-US" sz="2400" dirty="0">
                <a:solidFill>
                  <a:schemeClr val="tx2"/>
                </a:solidFill>
              </a:rPr>
              <a:t>educating </a:t>
            </a:r>
            <a:r>
              <a:rPr lang="en-US" sz="2400" dirty="0" smtClean="0">
                <a:solidFill>
                  <a:schemeClr val="tx2"/>
                </a:solidFill>
              </a:rPr>
              <a:t>the community </a:t>
            </a:r>
            <a:r>
              <a:rPr lang="en-US" sz="2400" dirty="0">
                <a:solidFill>
                  <a:schemeClr val="tx2"/>
                </a:solidFill>
              </a:rPr>
              <a:t>and future partners that </a:t>
            </a:r>
            <a:r>
              <a:rPr lang="en-US" sz="2400" dirty="0" smtClean="0">
                <a:solidFill>
                  <a:schemeClr val="tx2"/>
                </a:solidFill>
              </a:rPr>
              <a:t>t</a:t>
            </a:r>
            <a:r>
              <a:rPr lang="en-US" sz="2400" dirty="0" smtClean="0">
                <a:solidFill>
                  <a:schemeClr val="tx2"/>
                </a:solidFill>
                <a:cs typeface="Arial" pitchFamily="34" charset="0"/>
              </a:rPr>
              <a:t>he </a:t>
            </a:r>
            <a:r>
              <a:rPr lang="en-US" sz="2400" dirty="0">
                <a:solidFill>
                  <a:schemeClr val="tx2"/>
                </a:solidFill>
                <a:cs typeface="Arial" pitchFamily="34" charset="0"/>
              </a:rPr>
              <a:t>long-term unemployed </a:t>
            </a:r>
            <a:r>
              <a:rPr lang="en-US" sz="2400" dirty="0" smtClean="0">
                <a:solidFill>
                  <a:schemeClr val="tx2"/>
                </a:solidFill>
                <a:cs typeface="Arial" pitchFamily="34" charset="0"/>
              </a:rPr>
              <a:t>are experiencing an </a:t>
            </a:r>
            <a:r>
              <a:rPr lang="en-US" sz="2400" dirty="0" smtClean="0">
                <a:solidFill>
                  <a:schemeClr val="accent2"/>
                </a:solidFill>
                <a:cs typeface="Arial" pitchFamily="34" charset="0"/>
              </a:rPr>
              <a:t>Economic Hurricane.</a:t>
            </a:r>
          </a:p>
          <a:p>
            <a:pPr marL="347663" indent="-347663"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sz="2400" dirty="0" smtClean="0">
                <a:solidFill>
                  <a:schemeClr val="tx2"/>
                </a:solidFill>
                <a:cs typeface="Arial" pitchFamily="34" charset="0"/>
              </a:rPr>
              <a:t>Developed concept for a program with new services that are remedies to the specific challenges we discovered.</a:t>
            </a:r>
          </a:p>
          <a:p>
            <a:pPr marL="347663" indent="-347663"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sz="2400" dirty="0" smtClean="0">
                <a:solidFill>
                  <a:schemeClr val="tx2"/>
                </a:solidFill>
                <a:cs typeface="Arial" pitchFamily="34" charset="0"/>
              </a:rPr>
              <a:t>Created a </a:t>
            </a:r>
            <a:r>
              <a:rPr lang="en-US" sz="2400" dirty="0" smtClean="0">
                <a:solidFill>
                  <a:schemeClr val="accent2"/>
                </a:solidFill>
                <a:cs typeface="Arial" pitchFamily="34" charset="0"/>
              </a:rPr>
              <a:t>social enterprise</a:t>
            </a:r>
            <a:r>
              <a:rPr lang="en-US" sz="2400" dirty="0" smtClean="0">
                <a:solidFill>
                  <a:schemeClr val="tx2"/>
                </a:solidFill>
                <a:cs typeface="Arial" pitchFamily="34" charset="0"/>
              </a:rPr>
              <a:t> investment opportunity  that would become the catalyst for a larger project.</a:t>
            </a:r>
            <a:endParaRPr lang="en-US" sz="2200" dirty="0" smtClean="0">
              <a:solidFill>
                <a:schemeClr val="tx2"/>
              </a:solidFill>
            </a:endParaRPr>
          </a:p>
        </p:txBody>
      </p:sp>
      <p:sp>
        <p:nvSpPr>
          <p:cNvPr id="20483" name="Slide Number Placeholder 2"/>
          <p:cNvSpPr>
            <a:spLocks noGrp="1"/>
          </p:cNvSpPr>
          <p:nvPr>
            <p:ph type="sldNum" sz="quarter" idx="12"/>
          </p:nvPr>
        </p:nvSpPr>
        <p:spPr bwMode="auto">
          <a:xfrm>
            <a:off x="11379200" y="6356350"/>
            <a:ext cx="609600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067BEC5-6D7E-4FEA-BC79-EC0CAC4BE0FE}" type="slidenum">
              <a:rPr lang="en-US" sz="1400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 sz="1400">
              <a:latin typeface="Arial" charset="0"/>
              <a:cs typeface="Arial" charset="0"/>
            </a:endParaRPr>
          </a:p>
        </p:txBody>
      </p:sp>
      <p:sp>
        <p:nvSpPr>
          <p:cNvPr id="20484" name="Slide Number Placeholder 5"/>
          <p:cNvSpPr txBox="1">
            <a:spLocks/>
          </p:cNvSpPr>
          <p:nvPr/>
        </p:nvSpPr>
        <p:spPr bwMode="auto">
          <a:xfrm>
            <a:off x="11544300" y="6483350"/>
            <a:ext cx="4810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fld id="{8D2E5894-CDB2-44E7-AE84-5427716278EC}" type="slidenum">
              <a:rPr lang="en-US" sz="1500">
                <a:latin typeface="Trebuchet MS" pitchFamily="34" charset="0"/>
              </a:rPr>
              <a:pPr algn="ctr"/>
              <a:t>2</a:t>
            </a:fld>
            <a:endParaRPr lang="en-US" sz="1500">
              <a:latin typeface="Trebuchet MS" pitchFamily="34" charset="0"/>
            </a:endParaRP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371600"/>
            <a:ext cx="8597900" cy="5264150"/>
          </a:xfrm>
        </p:spPr>
        <p:txBody>
          <a:bodyPr rtlCol="0">
            <a:normAutofit/>
          </a:bodyPr>
          <a:lstStyle/>
          <a:p>
            <a:pPr marL="0" indent="0" fontAlgn="auto">
              <a:spcAft>
                <a:spcPts val="0"/>
              </a:spcAft>
              <a:buFont typeface="Wingdings 3" charset="2"/>
              <a:buNone/>
              <a:defRPr/>
            </a:pPr>
            <a:r>
              <a:rPr lang="en-US" sz="2400" dirty="0" smtClean="0">
                <a:solidFill>
                  <a:schemeClr val="tx1"/>
                </a:solidFill>
              </a:rPr>
              <a:t>CHALLENGE</a:t>
            </a: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sz="2000" dirty="0" smtClean="0">
                <a:solidFill>
                  <a:schemeClr val="tx2"/>
                </a:solidFill>
              </a:rPr>
              <a:t>The marketplace today is more competitive than ever.</a:t>
            </a:r>
            <a:endParaRPr lang="en-US" sz="2000" dirty="0">
              <a:solidFill>
                <a:schemeClr val="tx2"/>
              </a:solidFill>
            </a:endParaRP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sz="2000" dirty="0">
                <a:solidFill>
                  <a:schemeClr val="tx2"/>
                </a:solidFill>
              </a:rPr>
              <a:t>Long-term unemployment has the ability to erode self-confidence and </a:t>
            </a:r>
            <a:r>
              <a:rPr lang="en-US" sz="2000" dirty="0" smtClean="0">
                <a:solidFill>
                  <a:schemeClr val="tx2"/>
                </a:solidFill>
              </a:rPr>
              <a:t>self-esteem. These challenges must be addressed for this population to compete for employment.</a:t>
            </a:r>
          </a:p>
          <a:p>
            <a:pPr marL="0" indent="0" fontAlgn="auto">
              <a:spcAft>
                <a:spcPts val="0"/>
              </a:spcAft>
              <a:buFont typeface="Wingdings 3" charset="2"/>
              <a:buNone/>
              <a:defRPr/>
            </a:pPr>
            <a:r>
              <a:rPr lang="en-US" sz="2400" dirty="0" smtClean="0">
                <a:solidFill>
                  <a:srgbClr val="B20838"/>
                </a:solidFill>
              </a:rPr>
              <a:t>Platform to Employment</a:t>
            </a:r>
            <a:endParaRPr lang="en-US" sz="2400" dirty="0">
              <a:solidFill>
                <a:srgbClr val="B20838"/>
              </a:solidFill>
            </a:endParaRP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sz="2000" dirty="0" smtClean="0">
                <a:solidFill>
                  <a:schemeClr val="tx2"/>
                </a:solidFill>
              </a:rPr>
              <a:t>Incorporates a for-profit training provider “Career Team” to deliver a proven </a:t>
            </a:r>
            <a:r>
              <a:rPr lang="en-US" sz="2000" dirty="0">
                <a:solidFill>
                  <a:schemeClr val="tx2"/>
                </a:solidFill>
              </a:rPr>
              <a:t>curriculum of self-assessment, change management, effective communication and successful job search strategies</a:t>
            </a:r>
            <a:r>
              <a:rPr lang="en-US" sz="2000" dirty="0" smtClean="0">
                <a:solidFill>
                  <a:schemeClr val="tx2"/>
                </a:solidFill>
              </a:rPr>
              <a:t>.</a:t>
            </a:r>
            <a:r>
              <a:rPr lang="en-US" sz="2000" dirty="0">
                <a:solidFill>
                  <a:schemeClr val="tx2"/>
                </a:solidFill>
              </a:rPr>
              <a:t>  </a:t>
            </a: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sz="2000" dirty="0">
                <a:solidFill>
                  <a:schemeClr val="tx2"/>
                </a:solidFill>
              </a:rPr>
              <a:t>During a 5-week preparatory program P2E participants take action and fully realize their personal and professional potential.  They develop new strategies for solving problems and create a positive change in themselves. </a:t>
            </a:r>
          </a:p>
        </p:txBody>
      </p:sp>
      <p:sp>
        <p:nvSpPr>
          <p:cNvPr id="21506" name="Slide Number Placeholder 5"/>
          <p:cNvSpPr txBox="1">
            <a:spLocks/>
          </p:cNvSpPr>
          <p:nvPr/>
        </p:nvSpPr>
        <p:spPr bwMode="auto">
          <a:xfrm>
            <a:off x="11544300" y="6483350"/>
            <a:ext cx="4810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fld id="{2DA876A1-4EE4-48D3-B554-C6FBC8EB1F36}" type="slidenum">
              <a:rPr lang="en-US" sz="1500">
                <a:latin typeface="Trebuchet MS" pitchFamily="34" charset="0"/>
              </a:rPr>
              <a:pPr algn="ctr"/>
              <a:t>3</a:t>
            </a:fld>
            <a:endParaRPr lang="en-US" sz="1500">
              <a:latin typeface="Trebuchet MS" pitchFamily="34" charset="0"/>
            </a:endParaRPr>
          </a:p>
        </p:txBody>
      </p:sp>
      <p:pic>
        <p:nvPicPr>
          <p:cNvPr id="2150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75" y="323850"/>
            <a:ext cx="6254750" cy="85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2275" y="1087438"/>
            <a:ext cx="9309100" cy="5278437"/>
          </a:xfrm>
        </p:spPr>
        <p:txBody>
          <a:bodyPr rtlCol="0">
            <a:normAutofit fontScale="92500" lnSpcReduction="10000"/>
          </a:bodyPr>
          <a:lstStyle/>
          <a:p>
            <a:pPr marL="0" indent="0" fontAlgn="auto">
              <a:spcAft>
                <a:spcPts val="0"/>
              </a:spcAft>
              <a:buFont typeface="Wingdings 3" charset="2"/>
              <a:buNone/>
              <a:defRPr/>
            </a:pPr>
            <a:r>
              <a:rPr lang="en-US" sz="2400" dirty="0" smtClean="0">
                <a:solidFill>
                  <a:schemeClr val="tx1"/>
                </a:solidFill>
              </a:rPr>
              <a:t>CHALLENGE</a:t>
            </a: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sz="2000" dirty="0" smtClean="0">
                <a:solidFill>
                  <a:schemeClr val="tx2"/>
                </a:solidFill>
              </a:rPr>
              <a:t>Emotional issues associated with long-term unemployment impact the individual and their family and present a constant barrier to employment.  This is our current reality. </a:t>
            </a: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sz="2000" b="1" dirty="0" smtClean="0">
                <a:solidFill>
                  <a:schemeClr val="tx2"/>
                </a:solidFill>
              </a:rPr>
              <a:t>Loss </a:t>
            </a:r>
            <a:r>
              <a:rPr lang="en-US" sz="2000" b="1" dirty="0">
                <a:solidFill>
                  <a:schemeClr val="tx2"/>
                </a:solidFill>
              </a:rPr>
              <a:t>of self-respect: </a:t>
            </a:r>
            <a:r>
              <a:rPr lang="en-US" sz="2000" dirty="0">
                <a:solidFill>
                  <a:schemeClr val="tx2"/>
                </a:solidFill>
              </a:rPr>
              <a:t>Nearly four-in-ten (38%) long-term unemployed report they have lost some self-respect while out of work, compared with 29% who were jobless for shorter periods of time. The long-term unemployed also are significantly more likely to say they </a:t>
            </a:r>
            <a:r>
              <a:rPr lang="en-US" sz="2000" dirty="0">
                <a:solidFill>
                  <a:schemeClr val="accent2"/>
                </a:solidFill>
              </a:rPr>
              <a:t>sought professional help for depression </a:t>
            </a:r>
            <a:r>
              <a:rPr lang="en-US" sz="2000" dirty="0">
                <a:solidFill>
                  <a:schemeClr val="tx2"/>
                </a:solidFill>
              </a:rPr>
              <a:t>or other emotional issues while out of work (24% vs. 10% for those unemployed less than three months). </a:t>
            </a: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sz="2000" dirty="0" smtClean="0">
                <a:solidFill>
                  <a:schemeClr val="tx2"/>
                </a:solidFill>
              </a:rPr>
              <a:t>Addressing an individuals </a:t>
            </a:r>
            <a:r>
              <a:rPr lang="en-US" sz="2000" dirty="0" smtClean="0">
                <a:solidFill>
                  <a:schemeClr val="accent2"/>
                </a:solidFill>
              </a:rPr>
              <a:t>ability to compete </a:t>
            </a:r>
            <a:r>
              <a:rPr lang="en-US" sz="2000" dirty="0" smtClean="0">
                <a:solidFill>
                  <a:schemeClr val="tx2"/>
                </a:solidFill>
              </a:rPr>
              <a:t>is the centerpiece of what we do.  It is not an altruistic endeavor.</a:t>
            </a:r>
          </a:p>
          <a:p>
            <a:pPr marL="0" indent="0" fontAlgn="auto">
              <a:spcAft>
                <a:spcPts val="0"/>
              </a:spcAft>
              <a:buFont typeface="Wingdings 3" charset="2"/>
              <a:buNone/>
              <a:defRPr/>
            </a:pPr>
            <a:r>
              <a:rPr lang="en-US" sz="2400" dirty="0" smtClean="0">
                <a:solidFill>
                  <a:srgbClr val="B20838"/>
                </a:solidFill>
              </a:rPr>
              <a:t>Platform to Employment</a:t>
            </a:r>
            <a:endParaRPr lang="en-US" sz="2400" dirty="0">
              <a:solidFill>
                <a:srgbClr val="B20838"/>
              </a:solidFill>
            </a:endParaRP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sz="20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Behavioral Health Consultants LLC. provides </a:t>
            </a:r>
            <a:r>
              <a:rPr lang="en-US" sz="20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counseling and behavioral health services to </a:t>
            </a:r>
            <a:r>
              <a:rPr lang="en-US" sz="20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the participants and their immediate </a:t>
            </a:r>
            <a:r>
              <a:rPr lang="en-US" sz="20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families </a:t>
            </a:r>
            <a:r>
              <a:rPr lang="en-US" sz="2000" dirty="0" smtClean="0">
                <a:solidFill>
                  <a:schemeClr val="tx2"/>
                </a:solidFill>
              </a:rPr>
              <a:t>to </a:t>
            </a:r>
            <a:r>
              <a:rPr lang="en-US" sz="2000" dirty="0">
                <a:solidFill>
                  <a:schemeClr val="tx2"/>
                </a:solidFill>
              </a:rPr>
              <a:t>manage </a:t>
            </a:r>
            <a:r>
              <a:rPr lang="en-US" sz="2000" dirty="0" smtClean="0">
                <a:solidFill>
                  <a:schemeClr val="tx2"/>
                </a:solidFill>
              </a:rPr>
              <a:t>stress, address depression </a:t>
            </a:r>
            <a:r>
              <a:rPr lang="en-US" sz="2000" dirty="0">
                <a:solidFill>
                  <a:schemeClr val="tx2"/>
                </a:solidFill>
              </a:rPr>
              <a:t>and </a:t>
            </a:r>
            <a:r>
              <a:rPr lang="en-US" sz="2000" dirty="0">
                <a:solidFill>
                  <a:schemeClr val="accent2"/>
                </a:solidFill>
              </a:rPr>
              <a:t>build confidence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</p:txBody>
      </p:sp>
      <p:sp>
        <p:nvSpPr>
          <p:cNvPr id="22530" name="Slide Number Placeholder 5"/>
          <p:cNvSpPr txBox="1">
            <a:spLocks/>
          </p:cNvSpPr>
          <p:nvPr/>
        </p:nvSpPr>
        <p:spPr bwMode="auto">
          <a:xfrm>
            <a:off x="11544300" y="6483350"/>
            <a:ext cx="4810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fld id="{3009082E-1677-4C53-A159-BEECAAF52488}" type="slidenum">
              <a:rPr lang="en-US" sz="1500">
                <a:latin typeface="Trebuchet MS" pitchFamily="34" charset="0"/>
              </a:rPr>
              <a:pPr algn="ctr"/>
              <a:t>4</a:t>
            </a:fld>
            <a:endParaRPr lang="en-US" sz="1500">
              <a:latin typeface="Trebuchet MS" pitchFamily="34" charset="0"/>
            </a:endParaRPr>
          </a:p>
        </p:txBody>
      </p:sp>
      <p:pic>
        <p:nvPicPr>
          <p:cNvPr id="2253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75" y="160338"/>
            <a:ext cx="6254750" cy="85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2" name="TextBox 1"/>
          <p:cNvSpPr txBox="1">
            <a:spLocks noChangeArrowheads="1"/>
          </p:cNvSpPr>
          <p:nvPr/>
        </p:nvSpPr>
        <p:spPr bwMode="auto">
          <a:xfrm>
            <a:off x="595313" y="6483350"/>
            <a:ext cx="8574087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100">
                <a:latin typeface="Trebuchet MS" pitchFamily="34" charset="0"/>
              </a:rPr>
              <a:t>Source:  “The Impact of Long-term Unemployment Lost Income, Lost Friends—and Loss of Self-respect” Pew Research Center</a:t>
            </a:r>
            <a:r>
              <a:rPr lang="en-US" sz="1100" b="1">
                <a:latin typeface="Trebuchet MS" pitchFamily="34" charset="0"/>
              </a:rPr>
              <a:t> </a:t>
            </a:r>
            <a:endParaRPr lang="en-US" sz="1100">
              <a:latin typeface="Trebuchet MS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035050"/>
            <a:ext cx="8597900" cy="5600700"/>
          </a:xfrm>
        </p:spPr>
        <p:txBody>
          <a:bodyPr rtlCol="0">
            <a:normAutofit lnSpcReduction="10000"/>
          </a:bodyPr>
          <a:lstStyle/>
          <a:p>
            <a:pPr marL="0" indent="0" fontAlgn="auto">
              <a:spcAft>
                <a:spcPts val="0"/>
              </a:spcAft>
              <a:buFont typeface="Wingdings 3" charset="2"/>
              <a:buNone/>
              <a:defRPr/>
            </a:pPr>
            <a:r>
              <a:rPr lang="en-US" sz="2400" dirty="0" smtClean="0">
                <a:solidFill>
                  <a:schemeClr val="tx1"/>
                </a:solidFill>
              </a:rPr>
              <a:t>CHALLENGE</a:t>
            </a: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sz="2000" dirty="0" smtClean="0">
                <a:solidFill>
                  <a:schemeClr val="tx2"/>
                </a:solidFill>
              </a:rPr>
              <a:t>We are in a “</a:t>
            </a:r>
            <a:r>
              <a:rPr lang="en-US" sz="2000" dirty="0" smtClean="0">
                <a:solidFill>
                  <a:schemeClr val="accent2"/>
                </a:solidFill>
              </a:rPr>
              <a:t>Buyers Market</a:t>
            </a:r>
            <a:r>
              <a:rPr lang="en-US" sz="2000" dirty="0" smtClean="0">
                <a:solidFill>
                  <a:schemeClr val="tx2"/>
                </a:solidFill>
              </a:rPr>
              <a:t>”. Employers are in a position to select from a bounty of highly skilled, well-educated and most cost effective applicants.</a:t>
            </a: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sz="2000" dirty="0" smtClean="0">
                <a:solidFill>
                  <a:schemeClr val="tx2"/>
                </a:solidFill>
              </a:rPr>
              <a:t>Employers face significant challenges to keep labor cost low while increasing productivity.  Cautious employers will hire temps first and leverage “just-in-time” employment practices.</a:t>
            </a: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sz="2000" dirty="0" smtClean="0">
                <a:solidFill>
                  <a:schemeClr val="tx2"/>
                </a:solidFill>
              </a:rPr>
              <a:t>From 2009 to 2013, nearly 1 in 5(18%) jobs added in the U.S. were temporary positions.</a:t>
            </a:r>
          </a:p>
          <a:p>
            <a:pPr marL="0" indent="0" fontAlgn="auto">
              <a:spcAft>
                <a:spcPts val="0"/>
              </a:spcAft>
              <a:buFont typeface="Wingdings 3" charset="2"/>
              <a:buNone/>
              <a:defRPr/>
            </a:pPr>
            <a:r>
              <a:rPr lang="en-US" sz="2400" dirty="0" smtClean="0">
                <a:solidFill>
                  <a:srgbClr val="B20838"/>
                </a:solidFill>
              </a:rPr>
              <a:t>Platform to Employment</a:t>
            </a:r>
            <a:endParaRPr lang="en-US" sz="2400" dirty="0">
              <a:solidFill>
                <a:srgbClr val="B20838"/>
              </a:solidFill>
            </a:endParaRP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sz="2000" dirty="0" smtClean="0">
                <a:solidFill>
                  <a:schemeClr val="tx2"/>
                </a:solidFill>
              </a:rPr>
              <a:t>P2E is not a training program.  We examine work histories and match employer needs with reliable candidates.</a:t>
            </a: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sz="2000" dirty="0" smtClean="0">
                <a:solidFill>
                  <a:schemeClr val="tx2"/>
                </a:solidFill>
              </a:rPr>
              <a:t>P2E subsidizes a work experience program and pays for the participant’s first eight weeks on the job.</a:t>
            </a: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sz="2000" dirty="0" smtClean="0">
                <a:solidFill>
                  <a:schemeClr val="tx2"/>
                </a:solidFill>
              </a:rPr>
              <a:t>Employers have a </a:t>
            </a:r>
            <a:r>
              <a:rPr lang="en-US" sz="2000" dirty="0" smtClean="0">
                <a:solidFill>
                  <a:schemeClr val="accent2"/>
                </a:solidFill>
              </a:rPr>
              <a:t>risk-free opportunity </a:t>
            </a:r>
            <a:r>
              <a:rPr lang="en-US" sz="2000" dirty="0" smtClean="0">
                <a:solidFill>
                  <a:schemeClr val="tx2"/>
                </a:solidFill>
              </a:rPr>
              <a:t>to evaluate job candidates and see if a good match exists.</a:t>
            </a:r>
            <a:endParaRPr lang="en-US" sz="2000" dirty="0">
              <a:solidFill>
                <a:schemeClr val="tx2"/>
              </a:solidFill>
            </a:endParaRPr>
          </a:p>
        </p:txBody>
      </p:sp>
      <p:sp>
        <p:nvSpPr>
          <p:cNvPr id="23554" name="Slide Number Placeholder 5"/>
          <p:cNvSpPr txBox="1">
            <a:spLocks/>
          </p:cNvSpPr>
          <p:nvPr/>
        </p:nvSpPr>
        <p:spPr bwMode="auto">
          <a:xfrm>
            <a:off x="11544300" y="6483350"/>
            <a:ext cx="4810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fld id="{3E949EF2-5C76-4C7A-9FFD-42596209C8BC}" type="slidenum">
              <a:rPr lang="en-US" sz="1500">
                <a:latin typeface="Trebuchet MS" pitchFamily="34" charset="0"/>
              </a:rPr>
              <a:pPr algn="ctr"/>
              <a:t>5</a:t>
            </a:fld>
            <a:endParaRPr lang="en-US" sz="1500">
              <a:latin typeface="Trebuchet MS" pitchFamily="34" charset="0"/>
            </a:endParaRPr>
          </a:p>
        </p:txBody>
      </p:sp>
      <p:pic>
        <p:nvPicPr>
          <p:cNvPr id="2355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68538" y="190500"/>
            <a:ext cx="5607050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6" name="TextBox 4"/>
          <p:cNvSpPr txBox="1">
            <a:spLocks noChangeArrowheads="1"/>
          </p:cNvSpPr>
          <p:nvPr/>
        </p:nvSpPr>
        <p:spPr bwMode="auto">
          <a:xfrm>
            <a:off x="595313" y="6551613"/>
            <a:ext cx="8574087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100">
                <a:latin typeface="Trebuchet MS" pitchFamily="34" charset="0"/>
              </a:rPr>
              <a:t>Source:  Economic Modeling Specialists, Intl., A Career Builder company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3388" y="241300"/>
            <a:ext cx="8934450" cy="1406525"/>
          </a:xfrm>
        </p:spPr>
        <p:txBody>
          <a:bodyPr rtlCol="0"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3"/>
                </a:solidFill>
              </a:rPr>
              <a:t>What Happens To The Long-Term Unemployed?</a:t>
            </a:r>
            <a:r>
              <a:rPr lang="en-US" dirty="0">
                <a:solidFill>
                  <a:schemeClr val="accent3"/>
                </a:solidFill>
              </a:rPr>
              <a:t/>
            </a:r>
            <a:br>
              <a:rPr lang="en-US" dirty="0">
                <a:solidFill>
                  <a:schemeClr val="accent3"/>
                </a:solidFill>
              </a:rPr>
            </a:br>
            <a:r>
              <a:rPr lang="en-US" sz="1800" dirty="0" smtClean="0">
                <a:solidFill>
                  <a:schemeClr val="accent3"/>
                </a:solidFill>
              </a:rPr>
              <a:t/>
            </a:r>
            <a:br>
              <a:rPr lang="en-US" sz="1800" dirty="0" smtClean="0">
                <a:solidFill>
                  <a:schemeClr val="accent3"/>
                </a:solidFill>
              </a:rPr>
            </a:br>
            <a:r>
              <a:rPr lang="en-US" sz="2000" dirty="0" smtClean="0">
                <a:solidFill>
                  <a:schemeClr val="accent2"/>
                </a:solidFill>
              </a:rPr>
              <a:t>Status Of Those Who Said They Had Been Unemployed For 27 Weeks Or More In A Given Month In 2008-12 And Were Re-Interviewed 15 Months Later</a:t>
            </a:r>
            <a:endParaRPr lang="en-US" sz="2000" dirty="0">
              <a:solidFill>
                <a:schemeClr val="accent2"/>
              </a:solidFill>
            </a:endParaRPr>
          </a:p>
        </p:txBody>
      </p:sp>
      <p:pic>
        <p:nvPicPr>
          <p:cNvPr id="24578" name="Picture 3" descr="What Happens to the Long-Term Unemployed?"/>
          <p:cNvPicPr>
            <a:picLocks noChangeAspect="1" noChangeArrowheads="1"/>
          </p:cNvPicPr>
          <p:nvPr/>
        </p:nvPicPr>
        <p:blipFill>
          <a:blip r:embed="rId2"/>
          <a:srcRect t="16092" b="4745"/>
          <a:stretch>
            <a:fillRect/>
          </a:stretch>
        </p:blipFill>
        <p:spPr bwMode="auto">
          <a:xfrm>
            <a:off x="1190625" y="1731963"/>
            <a:ext cx="7237413" cy="4487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9" name="Slide Number Placeholder 5"/>
          <p:cNvSpPr txBox="1">
            <a:spLocks/>
          </p:cNvSpPr>
          <p:nvPr/>
        </p:nvSpPr>
        <p:spPr bwMode="auto">
          <a:xfrm>
            <a:off x="11544300" y="6483350"/>
            <a:ext cx="4810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fld id="{FACB3067-85BF-45D7-96A9-96580FFBC3E3}" type="slidenum">
              <a:rPr lang="en-US" sz="1500">
                <a:latin typeface="Trebuchet MS" pitchFamily="34" charset="0"/>
              </a:rPr>
              <a:pPr algn="ctr"/>
              <a:t>6</a:t>
            </a:fld>
            <a:endParaRPr lang="en-US" sz="1500">
              <a:latin typeface="Trebuchet MS" pitchFamily="34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1638300" y="4486275"/>
            <a:ext cx="2027238" cy="1095375"/>
          </a:xfrm>
          <a:prstGeom prst="roundRect">
            <a:avLst/>
          </a:prstGeom>
          <a:noFill/>
          <a:ln w="76200">
            <a:solidFill>
              <a:srgbClr val="B208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268288"/>
            <a:ext cx="4097338" cy="53657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439738" y="2379663"/>
          <a:ext cx="10845800" cy="942975"/>
        </p:xfrm>
        <a:graphic>
          <a:graphicData uri="http://schemas.openxmlformats.org/drawingml/2006/table">
            <a:tbl>
              <a:tblPr firstRow="1" firstCol="1" bandRow="1">
                <a:tableStyleId>{6E25E649-3F16-4E02-A733-19D2CDBF48F0}</a:tableStyleId>
              </a:tblPr>
              <a:tblGrid>
                <a:gridCol w="1048259"/>
                <a:gridCol w="1056224"/>
                <a:gridCol w="1248264"/>
                <a:gridCol w="1248264"/>
                <a:gridCol w="1167129"/>
                <a:gridCol w="1355558"/>
                <a:gridCol w="1179966"/>
                <a:gridCol w="1187321"/>
                <a:gridCol w="1354007"/>
              </a:tblGrid>
              <a:tr h="669335">
                <a:tc gridSpan="9">
                  <a:txBody>
                    <a:bodyPr/>
                    <a:lstStyle/>
                    <a:p>
                      <a:pPr marL="0" marR="0" indent="0" algn="ctr" defTabSz="91436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50" dirty="0" smtClean="0">
                          <a:effectLst/>
                        </a:rPr>
                        <a:t>NATIONAL</a:t>
                      </a:r>
                      <a:r>
                        <a:rPr lang="en-US" sz="1650" baseline="0" dirty="0" smtClean="0">
                          <a:effectLst/>
                        </a:rPr>
                        <a:t> REPLICATION: (DALLAS, CINCINNATI, SAN DIEGO, CHICAGO, DENVER, MINNEAPOLIS, NEWARK)</a:t>
                      </a:r>
                      <a:endParaRPr lang="en-US" sz="165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76012" marR="76012" marT="0" marB="0" anchor="ctr"/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009" marR="57009" marT="0" marB="0" anchor="ctr"/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009" marR="57009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009" marR="57009" marT="0" marB="0" anchor="ctr"/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009" marR="57009" marT="0" marB="0" anchor="ctr"/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009" marR="57009" marT="0" marB="0" anchor="ctr"/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009" marR="57009" marT="0" marB="0" anchor="ctr"/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009" marR="57009" marT="0" marB="0" anchor="ctr"/>
                </a:tc>
              </a:tr>
              <a:tr h="23638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Total</a:t>
                      </a:r>
                      <a:endParaRPr lang="en-US" sz="1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76012" marR="76012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162</a:t>
                      </a:r>
                      <a:endParaRPr lang="en-US" sz="1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76012" marR="76012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34</a:t>
                      </a:r>
                      <a:endParaRPr lang="en-US" sz="1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76012" marR="76012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128</a:t>
                      </a:r>
                      <a:endParaRPr lang="en-US" sz="1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76012" marR="76012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101</a:t>
                      </a:r>
                      <a:endParaRPr lang="en-US" sz="1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76012" marR="76012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79%</a:t>
                      </a:r>
                      <a:endParaRPr lang="en-US" sz="1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76012" marR="76012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27</a:t>
                      </a:r>
                      <a:endParaRPr lang="en-US" sz="1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76012" marR="76012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92</a:t>
                      </a:r>
                      <a:endParaRPr lang="en-US" sz="1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76012" marR="76012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91%</a:t>
                      </a:r>
                      <a:endParaRPr lang="en-US" sz="1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76012" marR="76012" marT="0" marB="0"/>
                </a:tc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439738" y="1001713"/>
          <a:ext cx="10845800" cy="1366837"/>
        </p:xfrm>
        <a:graphic>
          <a:graphicData uri="http://schemas.openxmlformats.org/drawingml/2006/table">
            <a:tbl>
              <a:tblPr firstRow="1" firstCol="1" bandRow="1">
                <a:tableStyleId>{6E25E649-3F16-4E02-A733-19D2CDBF48F0}</a:tableStyleId>
              </a:tblPr>
              <a:tblGrid>
                <a:gridCol w="929570"/>
                <a:gridCol w="1239428"/>
                <a:gridCol w="1144088"/>
                <a:gridCol w="1239428"/>
                <a:gridCol w="1237655"/>
                <a:gridCol w="1199450"/>
                <a:gridCol w="1285125"/>
                <a:gridCol w="1235482"/>
                <a:gridCol w="1334768"/>
              </a:tblGrid>
              <a:tr h="361369">
                <a:tc gridSpan="9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CONNECTICUT COHORTS   2011 - 2013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327" marR="88327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73092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327" marR="88327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# of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 smtClean="0">
                          <a:effectLst/>
                        </a:rPr>
                        <a:t>Participants</a:t>
                      </a:r>
                      <a:endParaRPr lang="en-US" sz="13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327" marR="88327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# Dropped from Program</a:t>
                      </a:r>
                      <a:endParaRPr lang="en-US" sz="13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327" marR="88327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 smtClean="0">
                          <a:effectLst/>
                        </a:rPr>
                        <a:t># Completed</a:t>
                      </a:r>
                      <a:endParaRPr lang="en-US" sz="13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8327" marR="88327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# Placed In Work Experience</a:t>
                      </a:r>
                      <a:endParaRPr lang="en-US" sz="13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327" marR="88327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% Placed In Work Experience</a:t>
                      </a:r>
                      <a:endParaRPr lang="en-US" sz="13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327" marR="88327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Referred to Training or In Job Search</a:t>
                      </a:r>
                      <a:endParaRPr lang="en-US" sz="13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327" marR="88327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# Hired After Work Experience</a:t>
                      </a:r>
                      <a:endParaRPr lang="en-US" sz="13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327" marR="88327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% Hired After Work Experience</a:t>
                      </a:r>
                      <a:endParaRPr lang="en-US" sz="13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327" marR="88327" marT="0" marB="0"/>
                </a:tc>
              </a:tr>
              <a:tr h="21775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Total</a:t>
                      </a:r>
                      <a:endParaRPr lang="en-US" sz="1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8327" marR="88327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164</a:t>
                      </a:r>
                      <a:endParaRPr lang="en-US" sz="1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8327" marR="88327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14</a:t>
                      </a:r>
                      <a:endParaRPr lang="en-US" sz="1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8327" marR="88327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150</a:t>
                      </a:r>
                      <a:endParaRPr lang="en-US" sz="1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8327" marR="88327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122</a:t>
                      </a:r>
                      <a:endParaRPr lang="en-US" sz="1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8327" marR="88327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81%</a:t>
                      </a:r>
                      <a:endParaRPr lang="en-US" sz="1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8327" marR="88327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28</a:t>
                      </a:r>
                      <a:endParaRPr lang="en-US" sz="1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8327" marR="88327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108</a:t>
                      </a:r>
                      <a:endParaRPr lang="en-US" sz="1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8327" marR="88327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88%</a:t>
                      </a:r>
                      <a:endParaRPr lang="en-US" sz="1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8327" marR="88327" marT="0" marB="0"/>
                </a:tc>
              </a:tr>
            </a:tbl>
          </a:graphicData>
        </a:graphic>
      </p:graphicFrame>
      <p:sp>
        <p:nvSpPr>
          <p:cNvPr id="25639" name="Slide Number Placeholder 5"/>
          <p:cNvSpPr txBox="1">
            <a:spLocks/>
          </p:cNvSpPr>
          <p:nvPr/>
        </p:nvSpPr>
        <p:spPr bwMode="auto">
          <a:xfrm>
            <a:off x="11549063" y="6419850"/>
            <a:ext cx="64293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fld id="{9C885B73-DBCD-4C6B-A0DD-AFC9A6C7E213}" type="slidenum">
              <a:rPr lang="en-US" sz="1500">
                <a:latin typeface="Trebuchet MS" pitchFamily="34" charset="0"/>
              </a:rPr>
              <a:pPr algn="ctr"/>
              <a:t>7</a:t>
            </a:fld>
            <a:endParaRPr lang="en-US" sz="1500">
              <a:latin typeface="Trebuchet MS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648575" y="4211638"/>
            <a:ext cx="2249488" cy="13096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4363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3"/>
              </a:buClr>
              <a:buSzPct val="100000"/>
              <a:defRPr/>
            </a:pPr>
            <a:r>
              <a:rPr lang="en-US" sz="2200" b="1" dirty="0">
                <a:solidFill>
                  <a:schemeClr val="accent2"/>
                </a:solidFill>
                <a:latin typeface="+mn-lt"/>
                <a:cs typeface="+mn-cs"/>
              </a:rPr>
              <a:t>Detroit &amp; San Francisco and Tampa are in progress</a:t>
            </a:r>
          </a:p>
        </p:txBody>
      </p:sp>
      <p:pic>
        <p:nvPicPr>
          <p:cNvPr id="25641" name="Picture 4"/>
          <p:cNvPicPr>
            <a:picLocks noChangeAspect="1" noChangeArrowheads="1"/>
          </p:cNvPicPr>
          <p:nvPr/>
        </p:nvPicPr>
        <p:blipFill>
          <a:blip r:embed="rId3"/>
          <a:srcRect t="19675"/>
          <a:stretch>
            <a:fillRect/>
          </a:stretch>
        </p:blipFill>
        <p:spPr bwMode="auto">
          <a:xfrm>
            <a:off x="704850" y="3376613"/>
            <a:ext cx="6943725" cy="3348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42" name="Picture 7" descr="C:\Documents and Settings\tlong\Local Settings\Temporary Internet Files\Content.Word\Fdn_485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56138" y="174625"/>
            <a:ext cx="2049462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43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805613" y="134938"/>
            <a:ext cx="2249487" cy="801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44" name="AutoShape 2" descr="data:image/jpeg;base64,/9j/4AAQSkZJRgABAQAAAQABAAD/2wCEAAkGBxQTEhUSExQWFBUSGRQYFxgYFBUUGBoYFBUWFhgYFRcYHCggGBwlGxYXIjEhJSkrLi4uFx80ODMsNygtLisBCgoKDg0OGxAQGy4kICQvLTI0MiwsLC40LSwsLDUsLCwsNDgsLDQvLCwvNCwsNCwsLCwsLCwsLCwsNCwsLCwsLP/AABEIAHkBoAMBEQACEQEDEQH/xAAcAAEAAwEBAQEBAAAAAAAAAAAABQYHBAMCAQj/xABIEAABAwIDAwYICgoCAgMAAAABAAIDBBEFEiEGMUEHE1FxgZEiNGFyc6GywRQzNUKCg5KisbMjMlJUYpPCw9HSFvBT4RUkQ//EABoBAQADAQEBAAAAAAAAAAAAAAAEBQYDAgH/xAA0EQACAgACBggGAgMBAQAAAAAAAQIDBBEFEiExUXETMjNBYYGxwSJSkaHR8BQ0I0LhYiT/2gAMAwEAAhEDEQA/ANxQBAEAQBAEAQBAEAQBAEAQBAEAQBAEAQBAEAQBAEAQBAEAQBAEAQBAEAQBAEAQBAEAQBAEAQBAEAQBAEAQBAEAQBAEAQBAEAQBAEAQBAEAQBAEAQBAEAQBAEAQBAEAQBAEAQBAEAQBAEAQBAEAQBAEAQBAEAQBAEB4y1bGmzntB6CQuFmJpreUpJPme41Tks0merXAi4NweI1XaMlJZp5nlprYz9X0+BAEAQBAEAQBAEAQBAEAQBAEAQBAEAQBAEAQBAEAQBAEAQBAEAQBAEAQBAEAQBAEAQBAEAQBAEAQBAEAQHzJuNt9ivM89V5H1bykX49KwGbe1mi3bie2ZJs8cLtsPLrf3LR6Cb1Zru2FZpBLOJNq+K8IAgCAIAgCAIAgCAIAgCAIAgCAIAgCAIAgCAIAgCAIAgCAIAgCAIAgCAIAgCAIAgCAIAgCAIAgCAIAgCAICjvbYkdBI7lgJrKTXiaKLzSZYNmm+A49LvwA/wArSaDX+GT8fYq8e/jS8CYV2QQgCAIAgCAIAgMv2x2jraerkiZOWs8FzBkiPguaOJZf9bMOxXeDw1FtKk47eb/JTYrEXV2uKls8vwfWxe1lTLVxxTSl7JA8WLI2+EGlwN2tB+bbtTGYOqFLlBZNcz7hMVZK1Rm80+RpypC4IHbfFXU1I+SN2WQljWGwNi5wvoRY+CHKVg6lbcoy3EbF2uupyW8zP/mtd+8H+XD/AKK7/g4f5fu/yU/8y/5vsvwaFye41JU07jM7PJHIWk2aLgta4aNAHEjsVRj6I1WJRWSaLTA3Stres9qZaFBJpme2+1dTFVviglyNjawEBkbvCIzE3c0nc4DsV1gsHVOpSms2+ZT4zFWRtcYPJLkfWwuP1lTVhkkxdG1r3vGSMXAs0C4aCPCcD2L5jsPTVVnGO3mz7g77rLcpS2eX4NKVMW4QBAEBCbaV0kNHLLE7I9uSzrA2vIwHRwI3EqTg642XKMls/wCEbFzlCpyi8n/0y/8A5rXfvB/lw/6K8/gYf5fu/wAlP/Mv+b7L8GwYPMXwQvcbufHG5x0Fy5gJOnlWdtSU2lxZfVtuCb4HWvB7CAIAgCAIAgCAIAgCAIAgCAIAgI/aCodHSzyMOVzIpHNNgbFrCQbHTeutEVK2MXubRyvk41Skt6TMl/5rXfvB/lw/6LQfwcP8v3f5KP8AmX/N9l+DVNlat8tJDJIcz3tu42AubngBZUOJgoWyjHcmXWGm51RlLe0Sy4HcIDmxCrETC7fwA6SVFxeJWHqc35czrTU7J6qIKHG5A67rOHRYDuP+brPV6YvjPOe1cN30LKWCrcclsZPUdY2QXaescR1haPDYqvER1oPy70VltUq3lI6FIOYQFMrW2keP4nfiVhsVHVvmvF+pf0vOuPJFg2eb+h6y4+73LSaHWWGT4tlXjX/lJNWpEPwmy+NpLNghcRxu3gxa/wAXD6I49aosbphL4KPr+CwowWe2z6DCMWc52STUncbW16DZNHaTnZPore/c/YYrCxjHXgTavivCAIAgM15WqKz4Jh85ro3HzTmb7T+5XOip7JQ8/wB+xUaThtjPy/fuUvBqrmqiGXcGSMceoOGb1XVldDXrlHimV9UtWyMuDRvyyhpzO+Vus0gh8r5D2DI32n9yt9FQ2yn5FVpOfVj5mdW0vw3K5zKovXJNV2mmi/bY14643WPtjuVVpWGcIy4Flo2eU5RNPVIXBgeOVfO1E0n7cjyPNzEN+6AtXRDUqjHwMzdLWslLxL5yS0VmTTn5zmxjqYMxt1l4+yqrStmcow4bfqWWjIbJT8voXisrooheWRkY6Xua38SqyFcpvKKzLKU4w2yeRFP2wogbfCGdmY+sBdv4d/ys4fy6PmR20GN08xtFNG89AcM32d65zosr60WjpC6ufVkmSC5HUrfKJ8nzfVfmsUzAf2I+foRMd2EvL1MZK0hnze8A8Vg9FF7DVlLu0lzfqaers48kfrsZpwbGeEEb/wBKz/KdDZ8r+jHSw+ZfU6KaqZIM0b2vF7Xa4OF+i4XiUZReTWR7UlJZpkbVbU0cZyuqI7jeAc1uvLey7Rwt0lmos4yxVMXk5I7MOxWGcEwysktvyuBI6xvHaudlU6+umj3C2E+q8zsXM6ERWbT0kRyvqIw4bwDmI68t7KRDC3SWaizhLE1ReTkjpw7F4J78zKyS28NcCR1t3hc7KbK+umj3C2FnVaZ3LmdAgIys2gpYjaSeJpHDO0u+yNV2hh7Z7Yxf0OM8RVDZKSOVm2FETb4QztuB3kWXv+Hf8rPH8uj5kTFNUskbmje17TuLXBw7wuEouLyksjvGSks08z1Xk9HLU4jDGcsksbHWvZz2tNjxsTu0Pcvca5yWcU35HiVkY7G0ftLiEUhIjljeRqQ17XEDpIBSVc49ZNH2M4y3PM8cSxqngsJpWMJ3AnwiOkNGtl6rpss6kWzxZdXX1mkcONV8c+H1EkTg9hhmAIvwY4HeutNcoYiMZLJ5o53TjOiUovNZMxJaYzxrOyW0lLHRwRyTxte1li0nUG53rP4rC3SulKMXlmXeGxNUaoxlJZ5Fnw7EYp2l8L2yNByktNxcAG3cR3qFZXOt5TWRMhZGxZxeZ1LwezhxijMrAG7wb68dCPeq/SWEliKtWG9PMkYa5VTze4rE8DmGzmlp8vuPFZO2myp5WLIuYWRms4vM/IpS05mkgjiF5rsnXLWg8mJRUllJFgw7GQ6zX2a7p4H/AAVpcFpaFvwW7H9n+CrvwbhthtRLK5IRA4jg73SFzbEON9TayzuN0VdZc5wayZZUYyEYKMu4lqCn5uNrL3IvfrJv71c4SjoKY1vuIV1nSTchWVjYxdx6hxPUF9xOKrw8dab8u9nyqqVjyiVvEMSdLpub+yPf0rLYzSFmIeW6PD8lvRho1bd7OJV5IJXCcMfna9wytab66E28iudHaPu6WNklklt272QcTiYaritrZZFqCqCAIAgKtykUfOUL3cYXMkHYcrvuucp2j56t6XHYQ8fDWpb4bTHSFoigZvmA1fO00MvF8bCestF/XdZS6GpZKPBs09M9euMuKMq5RaznK6QcIgyMdgzH1vI7FfaPhq0J8dpSY6etc/DYeEuHEYYye361S/7PN5PajPevStzxTh/598zy6/8A5lP/ANe2R+bDVfN10B4PJYfrGlo+9lTHQ1qJeG36DBz1bo/Q13H6vmaaaXiyN5HXlOX12Wfohr2RjxZeXT1K5S4IwMCw6lqzM7jadmsNczDmRNJZI+Jzsw3tfKC4HrBcO5ZrEWqWIcntWf2RocPW40KK2PL7syOnop6h5yskmfezjZzyD0Ocd3aVoJWVVR2tJFFGFlj2Jtkk7YyuAv8AB3fbiJ7g664/zsPn1vs/wdv4d/y+n5ISWNzHFrgWPYdQQWuaR6wVKTUlmtqZGaaeT3o07k62nfPemmdmkYMzHne5osCHHi4XGvEHyXNHpDCKv/JDcy4wOJc/gnvJXlE+T5vqvzWLhgP7EfP0O+O7CXl6mMlaQz5veAeKweii9hqyl3aS5v1NPV2ceSMLr/jZPPk9srUV9SPJehm59d836nY3G5G0vwVhLGOe57yDYuzBoDfI3Q36b9/N4eLt6WW19x06eSq6NbF3nDNSvYAXxvYDuLmOaD1EjVdVOMnkmn5nJxkt6a8j9o6p8T2yRuLHt1Dh/wB1Hk4pOEZx1ZLNCMpQetHYyy7T7bSVMbI2XiblHO2Ni59vCAP7Hk48VBw2AjVJylt4cvyTMRjZWRUVs4/vArUlI9jQ50b2tO4ljmg9RIsVOU4yeSa+pDcJJZtP6HzTzuY4PY4tc03a4GxB8iSipLVks0IycXmt5tex+N/C6ZshtnaSyQDdmbbUeQgg9qzWLo6Gxx7u40OFu6WvW7+8gOVfnBDE9r3NjzOZI0EgHMLtLrbx4LhrpqFL0XqObTW3uIuktZQTT2FEodmauUXjp3kHcSBGD1F5F+xWk8XTB5SkvUrYYa2S+GL9BiOzdVA3PLC5rRvcC14HWWE27UrxVNjyjLaJ4e2CzlHYc2E4pLTSCSFxa7iPmuHQ8cR/0WXu2mFsdWaPFdsq5a0WbfgWKNqYGTt0DxqP2XA2c3sIKzN1Tqm4PuNFTarYKSM05VPHW+hj/MlV1ovsXzfoio0j23kvci9l8a+CCokbbnHRhkd/2i8anqFz2AcV2xVHTOEXuz2nLD3dCpNb8thDTzOe4ve4uc43c4m5J6SVKjFRWSWwjSk282aTs78iTejqv61S4j+8ucfYtqf6UuUvczNXZUn5dD5maryTeKS+nd+VEqLSvarl7sutGdm+fsi7KsLEID4kjDhZwBHQRdeJ1xmtWSzR9jJxeaImrwFp1jOU9B1HfvHrVNidCwltqeXg9xOqx0lsntIiXD5GnKWG53WFwe0KlswOIhLUcH5bSdHEVyWaZaqOItY1p1IAB7lr8NXKuqMJb0kUtklKbaPZdzwEBXMdpH85mALg4C1gTawtb39qzGlsNa79dJtPLd3eBa4O2Cr1W8mj5pMEe7V/gDvPdwXnD6Hts22fCvufbcbCOyO0m6TD44/1Rr0nU/8ArsV9h8DTR1Ft4veV9l87OszqUs4hAEAQBAc+IUolikiO6Rrmn6QI969Qk4SUl3HmcdaLi+8/n5zCCQdCLgjyjQ+ta1NNZoy+TWxmvcm1XmoGgn4l0jT1Xzj1OCz2kYZXvxyL3ATzoWfdmZNX1XOSSSn/APRz3/acXe9X9cNSKjwRRznrScuJqOK4RlwbmreFHEyQ+c0iR/8AV3qjquzxmvxeXsXNtOWE1eCz9zK4JixzXjexzXDraQ4esK+lHWTjxKVS1WnwNY5Sa4Cg0Px7owOr4z8GetZ/R1ed+3uz/BeY+f8Ag2d+X5Muwqj56aKH/wAj2tPUT4R7Bcq9tnqVuXBFNXDXmo8Wb+BbQcFkzTnFWV0FM28j44WkkgEhtydTZo1J46LpCuy1/CmznOcK18TSK/U8otG39XnZPNjsPvlqmR0be9+S8yLLSFK3ZvyKHtnjcVXM2WJj2ENyuzBoJsbtPgk8CfUrTB0Tpg4yeZWYq+N0lKKyPHYuYsrqcji/L2PaW+9esbHOiR8wjyuiaZyifJ831X5rFS4D+xHz9C3x3YS8vUxkrSGfN7wDxWD0UXsNWUu7SXN+pp6uzjyRhdf8bJ58ntlaivqR5L0M3PrPm/UuvJbg7JHyVDwHGIhrAdQHEXLusC1usqt0ndKKVa795YaOpjJub7jSKylZKx0cjQ5jwQQegqmhNwkpR3otpRUlqvcYDW0/NySR7+be9l+nI4tv6lrIS1oqXFGYnHVk48GXDkuwpks0krwHcwGZAdRmeXeFbpAbp1qu0ndKMFBd5P0dUpTcn3GoVEDXtLHtDmuBBBFwQeBVHGTi80XMoqSyZgmL0fMzyw8I3vaOoHwb+W1lq6Z69cZcUZm2GpNx4Mu/JFMc1QzhaJw6/DB93cqvSy6j5ljoyW2S5GiyRNdbMAbEEXANiNxF+KqE2txatJ7yHxPaukgJa+ZpcN7WXkcD0ENvbtspFeEus2xj7HCzFVV7G/cg6jlHpSC3mpnggg+DHYg6HQv3KTHRl2/NL95EaWkat2TZlz7XOXdc2vvtfS/Yr1Z5bSmeWew07klmJgmZwbICPpMb/r61SaVX+SL8PcuNGP4JLx9iv8qnjrfQx/mSqXozsXzfoiLpHtvJe5WMNonTSxws/WkcGg9F95PkAuexTrbFXBzfcQ64OclFd5s2E7K0sDQ1sTHutq97Q956dSNOoWCzduLtsebfkjQVYWqtZJeZ9bRQNZQ1LWNawczMbNAaLljr6BfMPJyvg2+9eoxCSpmlwZhy1BnTZdjKCJ1FA50UbiWaksaSdTvJCzeLskr5JN7y/wAJCLpi2u4sMEDWCzGtaDrZoDRfp0URyb3slJJbj0Xw+hAEAQBAEAQBAEAQBAEAQBAEAQBAYhtpR81Wztto52cdUgDz94uHYtNgp69EX5fQzuLhqXSXn9ST2UxTmqCvbexDWlvXMDFcduVcMVVr31v92bTthrdWmxfu3YV/AaLnqmGLg97QfNBu77oKmXz1K5S8CLTDXsjHxN4qIQ9jmHc8Fp6nCxWVi8nmjStZrI/nuWIsc5jt7CWnrabH1ha6MtZJrvMs1k8uBZ9qcS5yjw9l90bi7rjtED916g4WrVutfj67SZibNamteHpsPXkwos9ZzhGkLHO+k/wB6i/uXnSdmrTq8X++x60fDWtz4I0DbDHvgdOXgAyPOWMHdmIJufIACe4cVU4TD9NZq93eWeKv6GGff3GL1lU+V5kkcXvdvcdT1DoHkGi0sIRhHViskZ+UpTetJ5stmFcnVRK0Oke2AHUAgvf9JoIA6r36lX26Tri8orP7E6vR9klnJ5Eftfsz8CMQ53nOdD/mZLZMn8RvfN6l2wmK6fPZlkcsVhugaWeeZxbKeO03pWfiumL7CXI8YXto8zUeUT5Pm+q/NYqPAf2I+foXGO7CXl6mMlaQz5veAeKweii9hqyl3aS5v1NPV2ceSMLr/jZPPk9srUV9SPJehm59Z836mkcknxE3pf7bVTaV7SPL3LbRnUlz9i9qrLIwXaHxuo9NN+Y5arD9lHkvQzN/aS5v1LtyRbqnrh/uKs0tvh5+xY6M3S8jRFUFqYdtl49Uef8A0hafB9hDkZzFdtLmWXkj+NqPMj9p6haV6sPP2JejOtLkhyibUv5x1JC4taywlcDYucRfIDwaARfpNxw1aPwkdXpZrPh+T7jsVLW6OL5lOwfCZamQRQtzO3ng1o6XHgFY3XQqjrTZX1VSslqwRc6bkweR+kqGtPENjLh9ouH4KtlpVf6x+5YR0Y/9pfYo1dBzcskd78297L7r5HFt7cNytYS1oqXFFbOOrJrgzROSP4uo89nslU2levHl7ltozqy5+xCcqnjrfQx/mSqVozsXzfoiNpHtvJe5H7A/KFP1yfkyLrj/AOvLy9Tlg+3j+9xtSzZoSL2q8SqfQzew5d8N20Oa9ThiexnyfoYStSZw27YjxCn8wfiVmMZ28+ZocH2EOROKMSQgCAEpnkCNq8ZjZoPDPk3dp/wqvE6Woq2R+J+H5JVWDsntexERLjMpNwQ0DgBp233qls0tiZS1k8lw/JPjg6ksntLJSzZ2NduzAFajD29LVGzisypshqSceB6rseAgIHGcSe2TIw5Q219BqSL8eCz2k9IW13dHW8svuWWFw0JQ1pbcz9pMe4SDtb7wmH033XLzX4FuB74P6kxT1DXi7XA/94jgrym+u5ZweZAnXKDyksj1XU8BAEAQBAEBmXKzR2lhmHz2uYethzD1Pd3K60VPOMoeZT6ShlKMvIo8U5a17BukDQ76Lg4esK0cU2nwK5SaTXEtfJdR56syHdCxx+k/wR93OoGk56tSjxfp+om6OhnbnwXr+s1pUBeGI7b0nNV04to5wePrAHH7xd3LTYKevRF+X0M7i4at0l5/Uh5JiQ1p3MBDeouc8+txUhRSbfE4NtpLgafyU0WWnkmO+Z9h5sYsPvF6pNKWZ2KPBev6i40bDKty4v0ODldB/wDrH5v6bv8A0dvVf1rronL4/I56Tz+HhtKLhU7Y54ZH6tZJG53HwWvBOnHQblaWxcq5RW9plZXJRmm9yaN6iqmOYJGvaWEXzBwy26b7llXGSeq1tNMpxazT2GUco2OR1M7GxEOZCHDMNznPIvl6QMo146q+0fRKqDct7KTHXRsmlHciH2U8dp/Ss/FSMX2EuRxwvbR5mo8onyfN9V+axUeA/sR8/QuMd2EvL1MZK0hnze8A8Vg9FF7DVlLu0lzfqaers48kYXX/ABsnnye2VqK+pHkvQzc+s+b9TSOST4ib0v8AbaqbSvaR5e5baM6kufsXtVZZGC7Q+N1HppvzHLVYfso8l6GZv7SXN+pduSLdU9cP9xVmlt8PP2LLRm6XkaIqgtDDtsvHqjz/AOkLT4PsIcjOYrtpc/YsvJH8bUeZH7T1C0r1YefsS9GdaXJFQx8H4VUZt/PTX/mOVhh8uijlwXoQbs+klnxZbeSmujZJNG4hr5BGWX0zZc92g9PhA26+hQNKVyajJblmTtGzinKL3sv2M4xFTRmSV4Fho24zOPQ0cSqmqmdstWKLO26FUc5MwqqnL3vkOhkc5xHle4uP4rUwjqxUeBm5PWbfE0bkj+LqPPZ7JVNpXrx5e5baM6sufsQnKp4630Mf5kqlaM7F836IjaR7byXuR+wHyhT9cv5Ei64/+vLy9Tlg+3j+9xtSzZoSP2hiL6WoaN7opQOssK60S1bYvxRyvjrVyXgzBQtWZk1LYTaenbSshllZE+LMPDcGgtzEtLSdDobdiosdhbHa5RTafAusHiq1UoyaTRcKGujmbnie2RtyLtNxcbxdV84Sg8pLJk+E4zWcXmdC8Ho48TreaZmtck2A9evcoWOxf8avWyzb2I74enpZZFbqq58n6ztOgaDu49qy2Ixt1/XezgtxbV0Qr3I5wL6DW6ipNvJHZvLayaw7BPnS/Z/2PuV/gtD/AO9/0/P4K6/G/wCtf1/BOtFhYaALQJJLJFa3mRFdjWR5Y1t8u8k27lS4vS/Q2uuMc8vEnU4PXhrN7ySo6gSMDwLX4dRsVaYa9X1Kxd5FtrdcnFnhiGHNl36O4OHv6QuGMwFeJWb2S4nunESq3buBW6yjdGbOHUeB6llcThLMPLKa8+5lvVdGxZxPGN5abgkHpBsuMJyg9aLyfgdJRUlk0TOGYw4uax+ubQHcb8L9KvcBpWydiqt259/5K/EYSKi5QJ5aErQgCAIAgIPbHBPhdMY22EjSHxk7swuLHyEEjtUnCX9DZrPd3kbFUdNXqrf3GO1GFTxuLXwyNcOHNu9RAsesLRxurks1JfUoZVTi8nF/Q0rkuwx0UEkj2OY6V4ADmlpysbpodd7nql0lap2JReaSLfR1TjBtrey6KtLAo3KNszJPlqIW5nsblewb3NBJBb0kXOm838is9H4qNecJ7mVuOw0rMpw3mb//AB817czLfo5p9+6yuelr36y+qKno5/K/ozb9nKHmKWGI6FjG5vOPhO+8SsziLOktlLizR0Q1K4x8Dy2owNtXAYicrgczHb8rhe1/IQSD1r1hr3TPWR5xFCuhqmOYpgk9O4tlic23zrEsPlDxp71oqsRXYs4sobKLK3lJHNSYfJKcscT5Cf2WF3eQLDrK9zthBZyaR4jVKTyis/ItknJ7OKYyb57g80CD4FjcX3F+46G2hGt1AWkq3bq/68fH8E16Pmq9b/bh+95CbP0srKuAmKQZZY7jm3ggZxcnTSwupOInCVMviW596I9EZq2Ox713M1LbyBz6GZrGue483ZrWlxNpWE2A1Oio8DJRvi28t/oXOMTdLSX7mZGcFqf3af8AkS/6rQdPV8y+qKLorPlf0Zt+CMIpoAQQRFECCLEEMFwQdxWYuedkmuLNHVsguSMXrsGqTLIRTzkF7yCIZCLFx3eCtJXfVqL4luXejPzqs1n8L3vufE0HkupJI4JhJG+MmS4D2OYSMjRcBwCqdJzjKcdV57O7mWmjoSjCWsstvsXRVpYGI47hFQamdwp5iDLKQRDIQQZHEEEN1C01F1aqinJbl3ozt1Vjsl8L3vuZceSuikjFRzkb483NWzscy9ucvbMBfeO9V2k7IycdVp79xP0dCUVLWTW7eX1VRZmNbW4TO6snc2CZzXPuC2KRwIsNxAsVo8JdWqYpyW7ijP4mqbuk1F7+DLDyW0Esck5kikjBbHbPG5l7F17ZgLqHpOyEox1Wnv3Ml6OhKMpaya3b0em32x75Xmpp25nOA5yMbyQLZ2dJsBceTRfMDjYwXR2bu5n3G4NyfSQ80ZxPA5pyvY5p6HNLT3EK4U4vamVTi1saJbBNlqipcAyMsad8j2lrQOkX1d1D1Lhdi6qlteb4I7VYWyx7Fl4s7NqdkZaV92NfLEQLPDcxBt4QeG/q63I4WI4rnhcbC1fE0mdMThJVPYs0WXknje0VAcxzQTEQS1wB0eDYka2sO9QtKOLcWnxJejU0pJrgR/KXh00lW10cMr28ywXZG94uHyG12jfqO9dtHWwjU1KSW3vfI5Y+ucrc0m9nDmcGw2Fzsr4HPglY0GS7nRPa0XhkAuSLDUgdq6Y62uVEkpJ7u9cTlhK5q6LcX9HwNfWfL4EIDHNqtj5qeRzo2OkgJJaWguLQfmvA1Ft19x046LRYXGwsilJ5S8e8ocThJ1ybis0VprCTYAk9ABJ7lN1lxImq+BrvJpA9lHZ7HMJkeQHNLTYhutjwWe0jJSuzTz2IvMBFqnastrLWoJNOPFKTnWZRvGo6woWPwv8AIpcVv3rmd8Pb0U8+4r0OGSudlyEdJIsO/j2LM16OxE56mq14vd/3yLWWJqjHPPMsGH4a2LUau4uPu6FpcHgKsMs1tlx/HAqrsRK3fu4HapxwCApte68jz/E78SsPi5a1834v1L6lZVx5Fg2fd+hHkLh67+9aTQ7zwy5srMasrWSStCIfEsYcC1wBB4FeLK42R1ZLNH2MnF5ogMQwUt8KO7h0cR1dKzeN0RKHxU7Vw71+fUtKMYpbJ7GfuDYa7OHvBaG7gdCT1dC9aM0fZ0itsWSW7PvZ8xeJjq6kXnmSE1Q8E2Nst+AsLXsDx1sPtDdxtLLrFJ5Pd+r6+5DjCOX7+7CRCsERwvoCAIAgCAIAgCAIAgCAIAgCAIAgCAIAgCAIAgCAIAgCAIAgCAIAgCAIAgCAIAgCAIAgCAIAgCApEjrknpJPeVgbHnNvxZoorKKRYNmnfo3Dod+IC0mg5Z0yXj7Iq8ev8ifgS6uiCEAQBAfJYL3sLjjbVeXFN55H3N7j6Xo+BAEAQBAEAQBAEAQBAEAQBAEAQBAEAQBAEAQBAEAQBAEAQBAEAQBAEAQBAEAQBAEAQBAEAQBAfMh0PUV5n1WfVvKOFgEaIntmTpJ9H3rRaCfwzXIrdIb4k4r8rggCAIAgCAIAgCAIAgCAIAgCAIAgCAIAgCAIAgCAIAgCAIAgCAIAgCAIAgCAIAgCAIAgCAIAgCAIAgCAIAgOKbConG5bqd9iR6goFmjcNZLWcdvhsJEcVbFZJnTBA1gytAAUuqmFUdWCyRxnOU3nJnouh5CAIAgCAIAgCAIAgCAIAgCAIAgCAIAgCAIAgCAIAgCAIAgCAIAgCAIAgCAIAgCAIAgCAIAgCAIAgCAIAgCAIAgCAIAgCAIAgCAIAgCAIAgCAIAgCAIAgCAIAgCAIAgCAIAgCAIAgCAIAgCAIAgCAIAgCAIAgCAIAgCAIAgCAIAgCAIAgCAIAgCA/9k="/>
          <p:cNvSpPr>
            <a:spLocks noChangeAspect="1" noChangeArrowheads="1"/>
          </p:cNvSpPr>
          <p:nvPr/>
        </p:nvSpPr>
        <p:spPr bwMode="auto">
          <a:xfrm>
            <a:off x="114300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>
              <a:latin typeface="Trebuchet MS" pitchFamily="34" charset="0"/>
            </a:endParaRPr>
          </a:p>
        </p:txBody>
      </p:sp>
      <p:sp>
        <p:nvSpPr>
          <p:cNvPr id="25645" name="AutoShape 4" descr="data:image/jpeg;base64,/9j/4AAQSkZJRgABAQAAAQABAAD/2wCEAAkGBxQTEhUSExQWFBUSGRQYFxgYFBUUGBoYFBUWFhgYFRcYHCggGBwlGxYXIjEhJSkrLi4uFx80ODMsNygtLisBCgoKDg0OGxAQGy4kICQvLTI0MiwsLC40LSwsLDUsLCwsNDgsLDQvLCwvNCwsNCwsLCwsLCwsLCwsNCwsLCwsLP/AABEIAHkBoAMBEQACEQEDEQH/xAAcAAEAAwEBAQEBAAAAAAAAAAAABQYHBAMCAQj/xABIEAABAwIDAwYICgoCAgMAAAABAAIDBBEFEiEGMUEHE1FxgZEiNGFyc6GywRQzNUKCg5KisbMjMlJUYpPCw9HSFvBT4RUkQ//EABoBAQADAQEBAAAAAAAAAAAAAAAEBQYDAgH/xAA0EQACAgACBggGAgMBAQAAAAAAAQIDBBEFEiExUXETMjNBYYGxwSJSkaHR8BQ0I0LhYiT/2gAMAwEAAhEDEQA/ANxQBAEAQBAEAQBAEAQBAEAQBAEAQBAEAQBAEAQBAEAQBAEAQBAEAQBAEAQBAEAQBAEAQBAEAQBAEAQBAEAQBAEAQBAEAQBAEAQBAEAQBAEAQBAEAQBAEAQBAEAQBAEAQBAEAQBAEAQBAEAQBAEAQBAEAQBAEAQBAEB4y1bGmzntB6CQuFmJpreUpJPme41Tks0merXAi4NweI1XaMlJZp5nlprYz9X0+BAEAQBAEAQBAEAQBAEAQBAEAQBAEAQBAEAQBAEAQBAEAQBAEAQBAEAQBAEAQBAEAQBAEAQBAEAQBAEAQHzJuNt9ivM89V5H1bykX49KwGbe1mi3bie2ZJs8cLtsPLrf3LR6Cb1Zru2FZpBLOJNq+K8IAgCAIAgCAIAgCAIAgCAIAgCAIAgCAIAgCAIAgCAIAgCAIAgCAIAgCAIAgCAIAgCAIAgCAIAgCAIAgCAICjvbYkdBI7lgJrKTXiaKLzSZYNmm+A49LvwA/wArSaDX+GT8fYq8e/jS8CYV2QQgCAIAgCAIAgMv2x2jraerkiZOWs8FzBkiPguaOJZf9bMOxXeDw1FtKk47eb/JTYrEXV2uKls8vwfWxe1lTLVxxTSl7JA8WLI2+EGlwN2tB+bbtTGYOqFLlBZNcz7hMVZK1Rm80+RpypC4IHbfFXU1I+SN2WQljWGwNi5wvoRY+CHKVg6lbcoy3EbF2uupyW8zP/mtd+8H+XD/AKK7/g4f5fu/yU/8y/5vsvwaFye41JU07jM7PJHIWk2aLgta4aNAHEjsVRj6I1WJRWSaLTA3Stres9qZaFBJpme2+1dTFVviglyNjawEBkbvCIzE3c0nc4DsV1gsHVOpSms2+ZT4zFWRtcYPJLkfWwuP1lTVhkkxdG1r3vGSMXAs0C4aCPCcD2L5jsPTVVnGO3mz7g77rLcpS2eX4NKVMW4QBAEBCbaV0kNHLLE7I9uSzrA2vIwHRwI3EqTg642XKMls/wCEbFzlCpyi8n/0y/8A5rXfvB/lw/6K8/gYf5fu/wAlP/Mv+b7L8GwYPMXwQvcbufHG5x0Fy5gJOnlWdtSU2lxZfVtuCb4HWvB7CAIAgCAIAgCAIAgCAIAgCAIAgI/aCodHSzyMOVzIpHNNgbFrCQbHTeutEVK2MXubRyvk41Skt6TMl/5rXfvB/lw/6LQfwcP8v3f5KP8AmX/N9l+DVNlat8tJDJIcz3tu42AubngBZUOJgoWyjHcmXWGm51RlLe0Sy4HcIDmxCrETC7fwA6SVFxeJWHqc35czrTU7J6qIKHG5A67rOHRYDuP+brPV6YvjPOe1cN30LKWCrcclsZPUdY2QXaescR1haPDYqvER1oPy70VltUq3lI6FIOYQFMrW2keP4nfiVhsVHVvmvF+pf0vOuPJFg2eb+h6y4+73LSaHWWGT4tlXjX/lJNWpEPwmy+NpLNghcRxu3gxa/wAXD6I49aosbphL4KPr+CwowWe2z6DCMWc52STUncbW16DZNHaTnZPore/c/YYrCxjHXgTavivCAIAgM15WqKz4Jh85ro3HzTmb7T+5XOip7JQ8/wB+xUaThtjPy/fuUvBqrmqiGXcGSMceoOGb1XVldDXrlHimV9UtWyMuDRvyyhpzO+Vus0gh8r5D2DI32n9yt9FQ2yn5FVpOfVj5mdW0vw3K5zKovXJNV2mmi/bY14643WPtjuVVpWGcIy4Flo2eU5RNPVIXBgeOVfO1E0n7cjyPNzEN+6AtXRDUqjHwMzdLWslLxL5yS0VmTTn5zmxjqYMxt1l4+yqrStmcow4bfqWWjIbJT8voXisrooheWRkY6Xua38SqyFcpvKKzLKU4w2yeRFP2wogbfCGdmY+sBdv4d/ys4fy6PmR20GN08xtFNG89AcM32d65zosr60WjpC6ufVkmSC5HUrfKJ8nzfVfmsUzAf2I+foRMd2EvL1MZK0hnze8A8Vg9FF7DVlLu0lzfqaers48kfrsZpwbGeEEb/wBKz/KdDZ8r+jHSw+ZfU6KaqZIM0b2vF7Xa4OF+i4XiUZReTWR7UlJZpkbVbU0cZyuqI7jeAc1uvLey7Rwt0lmos4yxVMXk5I7MOxWGcEwysktvyuBI6xvHaudlU6+umj3C2E+q8zsXM6ERWbT0kRyvqIw4bwDmI68t7KRDC3SWaizhLE1ReTkjpw7F4J78zKyS28NcCR1t3hc7KbK+umj3C2FnVaZ3LmdAgIys2gpYjaSeJpHDO0u+yNV2hh7Z7Yxf0OM8RVDZKSOVm2FETb4QztuB3kWXv+Hf8rPH8uj5kTFNUskbmje17TuLXBw7wuEouLyksjvGSks08z1Xk9HLU4jDGcsksbHWvZz2tNjxsTu0Pcvca5yWcU35HiVkY7G0ftLiEUhIjljeRqQ17XEDpIBSVc49ZNH2M4y3PM8cSxqngsJpWMJ3AnwiOkNGtl6rpss6kWzxZdXX1mkcONV8c+H1EkTg9hhmAIvwY4HeutNcoYiMZLJ5o53TjOiUovNZMxJaYzxrOyW0lLHRwRyTxte1li0nUG53rP4rC3SulKMXlmXeGxNUaoxlJZ5Fnw7EYp2l8L2yNByktNxcAG3cR3qFZXOt5TWRMhZGxZxeZ1LwezhxijMrAG7wb68dCPeq/SWEliKtWG9PMkYa5VTze4rE8DmGzmlp8vuPFZO2myp5WLIuYWRms4vM/IpS05mkgjiF5rsnXLWg8mJRUllJFgw7GQ6zX2a7p4H/AAVpcFpaFvwW7H9n+CrvwbhthtRLK5IRA4jg73SFzbEON9TayzuN0VdZc5wayZZUYyEYKMu4lqCn5uNrL3IvfrJv71c4SjoKY1vuIV1nSTchWVjYxdx6hxPUF9xOKrw8dab8u9nyqqVjyiVvEMSdLpub+yPf0rLYzSFmIeW6PD8lvRho1bd7OJV5IJXCcMfna9wytab66E28iudHaPu6WNklklt272QcTiYaritrZZFqCqCAIAgKtykUfOUL3cYXMkHYcrvuucp2j56t6XHYQ8fDWpb4bTHSFoigZvmA1fO00MvF8bCestF/XdZS6GpZKPBs09M9euMuKMq5RaznK6QcIgyMdgzH1vI7FfaPhq0J8dpSY6etc/DYeEuHEYYye361S/7PN5PajPevStzxTh/598zy6/8A5lP/ANe2R+bDVfN10B4PJYfrGlo+9lTHQ1qJeG36DBz1bo/Q13H6vmaaaXiyN5HXlOX12Wfohr2RjxZeXT1K5S4IwMCw6lqzM7jadmsNczDmRNJZI+Jzsw3tfKC4HrBcO5ZrEWqWIcntWf2RocPW40KK2PL7syOnop6h5yskmfezjZzyD0Ocd3aVoJWVVR2tJFFGFlj2Jtkk7YyuAv8AB3fbiJ7g664/zsPn1vs/wdv4d/y+n5ISWNzHFrgWPYdQQWuaR6wVKTUlmtqZGaaeT3o07k62nfPemmdmkYMzHne5osCHHi4XGvEHyXNHpDCKv/JDcy4wOJc/gnvJXlE+T5vqvzWLhgP7EfP0O+O7CXl6mMlaQz5veAeKweii9hqyl3aS5v1NPV2ceSMLr/jZPPk9srUV9SPJehm59d836nY3G5G0vwVhLGOe57yDYuzBoDfI3Q36b9/N4eLt6WW19x06eSq6NbF3nDNSvYAXxvYDuLmOaD1EjVdVOMnkmn5nJxkt6a8j9o6p8T2yRuLHt1Dh/wB1Hk4pOEZx1ZLNCMpQetHYyy7T7bSVMbI2XiblHO2Ni59vCAP7Hk48VBw2AjVJylt4cvyTMRjZWRUVs4/vArUlI9jQ50b2tO4ljmg9RIsVOU4yeSa+pDcJJZtP6HzTzuY4PY4tc03a4GxB8iSipLVks0IycXmt5tex+N/C6ZshtnaSyQDdmbbUeQgg9qzWLo6Gxx7u40OFu6WvW7+8gOVfnBDE9r3NjzOZI0EgHMLtLrbx4LhrpqFL0XqObTW3uIuktZQTT2FEodmauUXjp3kHcSBGD1F5F+xWk8XTB5SkvUrYYa2S+GL9BiOzdVA3PLC5rRvcC14HWWE27UrxVNjyjLaJ4e2CzlHYc2E4pLTSCSFxa7iPmuHQ8cR/0WXu2mFsdWaPFdsq5a0WbfgWKNqYGTt0DxqP2XA2c3sIKzN1Tqm4PuNFTarYKSM05VPHW+hj/MlV1ovsXzfoio0j23kvci9l8a+CCokbbnHRhkd/2i8anqFz2AcV2xVHTOEXuz2nLD3dCpNb8thDTzOe4ve4uc43c4m5J6SVKjFRWSWwjSk282aTs78iTejqv61S4j+8ucfYtqf6UuUvczNXZUn5dD5maryTeKS+nd+VEqLSvarl7sutGdm+fsi7KsLEID4kjDhZwBHQRdeJ1xmtWSzR9jJxeaImrwFp1jOU9B1HfvHrVNidCwltqeXg9xOqx0lsntIiXD5GnKWG53WFwe0KlswOIhLUcH5bSdHEVyWaZaqOItY1p1IAB7lr8NXKuqMJb0kUtklKbaPZdzwEBXMdpH85mALg4C1gTawtb39qzGlsNa79dJtPLd3eBa4O2Cr1W8mj5pMEe7V/gDvPdwXnD6Hts22fCvufbcbCOyO0m6TD44/1Rr0nU/8ArsV9h8DTR1Ft4veV9l87OszqUs4hAEAQBAc+IUolikiO6Rrmn6QI969Qk4SUl3HmcdaLi+8/n5zCCQdCLgjyjQ+ta1NNZoy+TWxmvcm1XmoGgn4l0jT1Xzj1OCz2kYZXvxyL3ATzoWfdmZNX1XOSSSn/APRz3/acXe9X9cNSKjwRRznrScuJqOK4RlwbmreFHEyQ+c0iR/8AV3qjquzxmvxeXsXNtOWE1eCz9zK4JixzXjexzXDraQ4esK+lHWTjxKVS1WnwNY5Sa4Cg0Px7owOr4z8GetZ/R1ed+3uz/BeY+f8Ag2d+X5Muwqj56aKH/wAj2tPUT4R7Bcq9tnqVuXBFNXDXmo8Wb+BbQcFkzTnFWV0FM28j44WkkgEhtydTZo1J46LpCuy1/CmznOcK18TSK/U8otG39XnZPNjsPvlqmR0be9+S8yLLSFK3ZvyKHtnjcVXM2WJj2ENyuzBoJsbtPgk8CfUrTB0Tpg4yeZWYq+N0lKKyPHYuYsrqcji/L2PaW+9esbHOiR8wjyuiaZyifJ831X5rFS4D+xHz9C3x3YS8vUxkrSGfN7wDxWD0UXsNWUu7SXN+pp6uzjyRhdf8bJ58ntlaivqR5L0M3PrPm/UuvJbg7JHyVDwHGIhrAdQHEXLusC1usqt0ndKKVa795YaOpjJub7jSKylZKx0cjQ5jwQQegqmhNwkpR3otpRUlqvcYDW0/NySR7+be9l+nI4tv6lrIS1oqXFGYnHVk48GXDkuwpks0krwHcwGZAdRmeXeFbpAbp1qu0ndKMFBd5P0dUpTcn3GoVEDXtLHtDmuBBBFwQeBVHGTi80XMoqSyZgmL0fMzyw8I3vaOoHwb+W1lq6Z69cZcUZm2GpNx4Mu/JFMc1QzhaJw6/DB93cqvSy6j5ljoyW2S5GiyRNdbMAbEEXANiNxF+KqE2txatJ7yHxPaukgJa+ZpcN7WXkcD0ENvbtspFeEus2xj7HCzFVV7G/cg6jlHpSC3mpnggg+DHYg6HQv3KTHRl2/NL95EaWkat2TZlz7XOXdc2vvtfS/Yr1Z5bSmeWew07klmJgmZwbICPpMb/r61SaVX+SL8PcuNGP4JLx9iv8qnjrfQx/mSqXozsXzfoiLpHtvJe5WMNonTSxws/WkcGg9F95PkAuexTrbFXBzfcQ64OclFd5s2E7K0sDQ1sTHutq97Q956dSNOoWCzduLtsebfkjQVYWqtZJeZ9bRQNZQ1LWNawczMbNAaLljr6BfMPJyvg2+9eoxCSpmlwZhy1BnTZdjKCJ1FA50UbiWaksaSdTvJCzeLskr5JN7y/wAJCLpi2u4sMEDWCzGtaDrZoDRfp0URyb3slJJbj0Xw+hAEAQBAEAQBAEAQBAEAQBAEAQBAYhtpR81Wztto52cdUgDz94uHYtNgp69EX5fQzuLhqXSXn9ST2UxTmqCvbexDWlvXMDFcduVcMVVr31v92bTthrdWmxfu3YV/AaLnqmGLg97QfNBu77oKmXz1K5S8CLTDXsjHxN4qIQ9jmHc8Fp6nCxWVi8nmjStZrI/nuWIsc5jt7CWnrabH1ha6MtZJrvMs1k8uBZ9qcS5yjw9l90bi7rjtED916g4WrVutfj67SZibNamteHpsPXkwos9ZzhGkLHO+k/wB6i/uXnSdmrTq8X++x60fDWtz4I0DbDHvgdOXgAyPOWMHdmIJufIACe4cVU4TD9NZq93eWeKv6GGff3GL1lU+V5kkcXvdvcdT1DoHkGi0sIRhHViskZ+UpTetJ5stmFcnVRK0Oke2AHUAgvf9JoIA6r36lX26Tri8orP7E6vR9klnJ5Eftfsz8CMQ53nOdD/mZLZMn8RvfN6l2wmK6fPZlkcsVhugaWeeZxbKeO03pWfiumL7CXI8YXto8zUeUT5Pm+q/NYqPAf2I+foXGO7CXl6mMlaQz5veAeKweii9hqyl3aS5v1NPV2ceSMLr/jZPPk9srUV9SPJehm59Z836mkcknxE3pf7bVTaV7SPL3LbRnUlz9i9qrLIwXaHxuo9NN+Y5arD9lHkvQzN/aS5v1LtyRbqnrh/uKs0tvh5+xY6M3S8jRFUFqYdtl49Uef8A0hafB9hDkZzFdtLmWXkj+NqPMj9p6haV6sPP2JejOtLkhyibUv5x1JC4taywlcDYucRfIDwaARfpNxw1aPwkdXpZrPh+T7jsVLW6OL5lOwfCZamQRQtzO3ng1o6XHgFY3XQqjrTZX1VSslqwRc6bkweR+kqGtPENjLh9ouH4KtlpVf6x+5YR0Y/9pfYo1dBzcskd78297L7r5HFt7cNytYS1oqXFFbOOrJrgzROSP4uo89nslU2levHl7ltozqy5+xCcqnjrfQx/mSqVozsXzfoiNpHtvJe5H7A/KFP1yfkyLrj/AOvLy9Tlg+3j+9xtSzZoSL2q8SqfQzew5d8N20Oa9ThiexnyfoYStSZw27YjxCn8wfiVmMZ28+ZocH2EOROKMSQgCAEpnkCNq8ZjZoPDPk3dp/wqvE6Woq2R+J+H5JVWDsntexERLjMpNwQ0DgBp233qls0tiZS1k8lw/JPjg6ksntLJSzZ2NduzAFajD29LVGzisypshqSceB6rseAgIHGcSe2TIw5Q219BqSL8eCz2k9IW13dHW8svuWWFw0JQ1pbcz9pMe4SDtb7wmH033XLzX4FuB74P6kxT1DXi7XA/94jgrym+u5ZweZAnXKDyksj1XU8BAEAQBAEBmXKzR2lhmHz2uYethzD1Pd3K60VPOMoeZT6ShlKMvIo8U5a17BukDQ76Lg4esK0cU2nwK5SaTXEtfJdR56syHdCxx+k/wR93OoGk56tSjxfp+om6OhnbnwXr+s1pUBeGI7b0nNV04to5wePrAHH7xd3LTYKevRF+X0M7i4at0l5/Uh5JiQ1p3MBDeouc8+txUhRSbfE4NtpLgafyU0WWnkmO+Z9h5sYsPvF6pNKWZ2KPBev6i40bDKty4v0ODldB/wDrH5v6bv8A0dvVf1rronL4/I56Tz+HhtKLhU7Y54ZH6tZJG53HwWvBOnHQblaWxcq5RW9plZXJRmm9yaN6iqmOYJGvaWEXzBwy26b7llXGSeq1tNMpxazT2GUco2OR1M7GxEOZCHDMNznPIvl6QMo146q+0fRKqDct7KTHXRsmlHciH2U8dp/Ss/FSMX2EuRxwvbR5mo8onyfN9V+axUeA/sR8/QuMd2EvL1MZK0hnze8A8Vg9FF7DVlLu0lzfqaers48kYXX/ABsnnye2VqK+pHkvQzc+s+b9TSOST4ib0v8AbaqbSvaR5e5baM6kufsXtVZZGC7Q+N1HppvzHLVYfso8l6GZv7SXN+pduSLdU9cP9xVmlt8PP2LLRm6XkaIqgtDDtsvHqjz/AOkLT4PsIcjOYrtpc/YsvJH8bUeZH7T1C0r1YefsS9GdaXJFQx8H4VUZt/PTX/mOVhh8uijlwXoQbs+klnxZbeSmujZJNG4hr5BGWX0zZc92g9PhA26+hQNKVyajJblmTtGzinKL3sv2M4xFTRmSV4Fho24zOPQ0cSqmqmdstWKLO26FUc5MwqqnL3vkOhkc5xHle4uP4rUwjqxUeBm5PWbfE0bkj+LqPPZ7JVNpXrx5e5baM6sufsQnKp4630Mf5kqlaM7F836IjaR7byXuR+wHyhT9cv5Ei64/+vLy9Tlg+3j+9xtSzZoSP2hiL6WoaN7opQOssK60S1bYvxRyvjrVyXgzBQtWZk1LYTaenbSshllZE+LMPDcGgtzEtLSdDobdiosdhbHa5RTafAusHiq1UoyaTRcKGujmbnie2RtyLtNxcbxdV84Sg8pLJk+E4zWcXmdC8Ho48TreaZmtck2A9evcoWOxf8avWyzb2I74enpZZFbqq58n6ztOgaDu49qy2Ixt1/XezgtxbV0Qr3I5wL6DW6ipNvJHZvLayaw7BPnS/Z/2PuV/gtD/AO9/0/P4K6/G/wCtf1/BOtFhYaALQJJLJFa3mRFdjWR5Y1t8u8k27lS4vS/Q2uuMc8vEnU4PXhrN7ySo6gSMDwLX4dRsVaYa9X1Kxd5FtrdcnFnhiGHNl36O4OHv6QuGMwFeJWb2S4nunESq3buBW6yjdGbOHUeB6llcThLMPLKa8+5lvVdGxZxPGN5abgkHpBsuMJyg9aLyfgdJRUlk0TOGYw4uax+ubQHcb8L9KvcBpWydiqt259/5K/EYSKi5QJ5aErQgCAIAgIPbHBPhdMY22EjSHxk7swuLHyEEjtUnCX9DZrPd3kbFUdNXqrf3GO1GFTxuLXwyNcOHNu9RAsesLRxurks1JfUoZVTi8nF/Q0rkuwx0UEkj2OY6V4ADmlpysbpodd7nql0lap2JReaSLfR1TjBtrey6KtLAo3KNszJPlqIW5nsblewb3NBJBb0kXOm838is9H4qNecJ7mVuOw0rMpw3mb//AB817czLfo5p9+6yuelr36y+qKno5/K/ozb9nKHmKWGI6FjG5vOPhO+8SsziLOktlLizR0Q1K4x8Dy2owNtXAYicrgczHb8rhe1/IQSD1r1hr3TPWR5xFCuhqmOYpgk9O4tlic23zrEsPlDxp71oqsRXYs4sobKLK3lJHNSYfJKcscT5Cf2WF3eQLDrK9zthBZyaR4jVKTyis/ItknJ7OKYyb57g80CD4FjcX3F+46G2hGt1AWkq3bq/68fH8E16Pmq9b/bh+95CbP0srKuAmKQZZY7jm3ggZxcnTSwupOInCVMviW596I9EZq2Ox713M1LbyBz6GZrGue483ZrWlxNpWE2A1Oio8DJRvi28t/oXOMTdLSX7mZGcFqf3af8AkS/6rQdPV8y+qKLorPlf0Zt+CMIpoAQQRFECCLEEMFwQdxWYuedkmuLNHVsguSMXrsGqTLIRTzkF7yCIZCLFx3eCtJXfVqL4luXejPzqs1n8L3vufE0HkupJI4JhJG+MmS4D2OYSMjRcBwCqdJzjKcdV57O7mWmjoSjCWsstvsXRVpYGI47hFQamdwp5iDLKQRDIQQZHEEEN1C01F1aqinJbl3ozt1Vjsl8L3vuZceSuikjFRzkb483NWzscy9ucvbMBfeO9V2k7IycdVp79xP0dCUVLWTW7eX1VRZmNbW4TO6snc2CZzXPuC2KRwIsNxAsVo8JdWqYpyW7ijP4mqbuk1F7+DLDyW0Esck5kikjBbHbPG5l7F17ZgLqHpOyEox1Wnv3Ml6OhKMpaya3b0em32x75Xmpp25nOA5yMbyQLZ2dJsBceTRfMDjYwXR2bu5n3G4NyfSQ80ZxPA5pyvY5p6HNLT3EK4U4vamVTi1saJbBNlqipcAyMsad8j2lrQOkX1d1D1Lhdi6qlteb4I7VYWyx7Fl4s7NqdkZaV92NfLEQLPDcxBt4QeG/q63I4WI4rnhcbC1fE0mdMThJVPYs0WXknje0VAcxzQTEQS1wB0eDYka2sO9QtKOLcWnxJejU0pJrgR/KXh00lW10cMr28ywXZG94uHyG12jfqO9dtHWwjU1KSW3vfI5Y+ucrc0m9nDmcGw2Fzsr4HPglY0GS7nRPa0XhkAuSLDUgdq6Y62uVEkpJ7u9cTlhK5q6LcX9HwNfWfL4EIDHNqtj5qeRzo2OkgJJaWguLQfmvA1Ft19x046LRYXGwsilJ5S8e8ocThJ1ybis0VprCTYAk9ABJ7lN1lxImq+BrvJpA9lHZ7HMJkeQHNLTYhutjwWe0jJSuzTz2IvMBFqnastrLWoJNOPFKTnWZRvGo6woWPwv8AIpcVv3rmd8Pb0U8+4r0OGSudlyEdJIsO/j2LM16OxE56mq14vd/3yLWWJqjHPPMsGH4a2LUau4uPu6FpcHgKsMs1tlx/HAqrsRK3fu4HapxwCApte68jz/E78SsPi5a1834v1L6lZVx5Fg2fd+hHkLh67+9aTQ7zwy5srMasrWSStCIfEsYcC1wBB4FeLK42R1ZLNH2MnF5ogMQwUt8KO7h0cR1dKzeN0RKHxU7Vw71+fUtKMYpbJ7GfuDYa7OHvBaG7gdCT1dC9aM0fZ0itsWSW7PvZ8xeJjq6kXnmSE1Q8E2Nst+AsLXsDx1sPtDdxtLLrFJ5Pd+r6+5DjCOX7+7CRCsERwvoCAIAgCAIAgCAIAgCAIAgCAIAgCAIAgCAIAgCAIAgCAIAgCAIAgCAIAgCAIAgCAIAgCAIAgCApEjrknpJPeVgbHnNvxZoorKKRYNmnfo3Dod+IC0mg5Z0yXj7Iq8ev8ifgS6uiCEAQBAfJYL3sLjjbVeXFN55H3N7j6Xo+BAEAQBAEAQBAEAQBAEAQBAEAQBAEAQBAEAQBAEAQBAEAQBAEAQBAEAQBAEAQBAEAQBAEAQBAfMh0PUV5n1WfVvKOFgEaIntmTpJ9H3rRaCfwzXIrdIb4k4r8rggCAIAgCAIAgCAIAgCAIAgCAIAgCAIAgCAIAgCAIAgCAIAgCAIAgCAIAgCAIAgCAIAgCAIAgCAIAgCAIAgOKbConG5bqd9iR6goFmjcNZLWcdvhsJEcVbFZJnTBA1gytAAUuqmFUdWCyRxnOU3nJnouh5CAIAgCAIAgCAIAgCAIAgCAIAgCAIAgCAIAgCAIAgCAIAgCAIAgCAIAgCAIAgCAIAgCAIAgCAIAgCAIAgCAIAgCAIAgCAIAgCAIAgCAIAgCAIAgCAIAgCAIAgCAIAgCAIAgCAIAgCAIAgCAIAgCAIAgCAIAgCAIAgCAIAgCAIAgCAIAgCAIAgCA/9k="/>
          <p:cNvSpPr>
            <a:spLocks noChangeAspect="1" noChangeArrowheads="1"/>
          </p:cNvSpPr>
          <p:nvPr/>
        </p:nvSpPr>
        <p:spPr bwMode="auto">
          <a:xfrm>
            <a:off x="266700" y="79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>
              <a:latin typeface="Trebuchet MS" pitchFamily="34" charset="0"/>
            </a:endParaRPr>
          </a:p>
        </p:txBody>
      </p:sp>
      <p:sp>
        <p:nvSpPr>
          <p:cNvPr id="25646" name="AutoShape 6" descr="data:image/jpeg;base64,/9j/4AAQSkZJRgABAQAAAQABAAD/2wCEAAkGBxQTEhUSExQWFBUSGRQYFxgYFBUUGBoYFBUWFhgYFRcYHCggGBwlGxYXIjEhJSkrLi4uFx80ODMsNygtLisBCgoKDg0OGxAQGy4kICQvLTI0MiwsLC40LSwsLDUsLCwsNDgsLDQvLCwvNCwsNCwsLCwsLCwsLCwsNCwsLCwsLP/AABEIAHkBoAMBEQACEQEDEQH/xAAcAAEAAwEBAQEBAAAAAAAAAAAABQYHBAMCAQj/xABIEAABAwIDAwYICgoCAgMAAAABAAIDBBEFEiEGMUEHE1FxgZEiNGFyc6GywRQzNUKCg5KisbMjMlJUYpPCw9HSFvBT4RUkQ//EABoBAQADAQEBAAAAAAAAAAAAAAAEBQYDAgH/xAA0EQACAgACBggGAgMBAQAAAAAAAQIDBBEFEiExUXETMjNBYYGxwSJSkaHR8BQ0I0LhYiT/2gAMAwEAAhEDEQA/ANxQBAEAQBAEAQBAEAQBAEAQBAEAQBAEAQBAEAQBAEAQBAEAQBAEAQBAEAQBAEAQBAEAQBAEAQBAEAQBAEAQBAEAQBAEAQBAEAQBAEAQBAEAQBAEAQBAEAQBAEAQBAEAQBAEAQBAEAQBAEAQBAEAQBAEAQBAEAQBAEB4y1bGmzntB6CQuFmJpreUpJPme41Tks0merXAi4NweI1XaMlJZp5nlprYz9X0+BAEAQBAEAQBAEAQBAEAQBAEAQBAEAQBAEAQBAEAQBAEAQBAEAQBAEAQBAEAQBAEAQBAEAQBAEAQBAEAQHzJuNt9ivM89V5H1bykX49KwGbe1mi3bie2ZJs8cLtsPLrf3LR6Cb1Zru2FZpBLOJNq+K8IAgCAIAgCAIAgCAIAgCAIAgCAIAgCAIAgCAIAgCAIAgCAIAgCAIAgCAIAgCAIAgCAIAgCAIAgCAIAgCAICjvbYkdBI7lgJrKTXiaKLzSZYNmm+A49LvwA/wArSaDX+GT8fYq8e/jS8CYV2QQgCAIAgCAIAgMv2x2jraerkiZOWs8FzBkiPguaOJZf9bMOxXeDw1FtKk47eb/JTYrEXV2uKls8vwfWxe1lTLVxxTSl7JA8WLI2+EGlwN2tB+bbtTGYOqFLlBZNcz7hMVZK1Rm80+RpypC4IHbfFXU1I+SN2WQljWGwNi5wvoRY+CHKVg6lbcoy3EbF2uupyW8zP/mtd+8H+XD/AKK7/g4f5fu/yU/8y/5vsvwaFye41JU07jM7PJHIWk2aLgta4aNAHEjsVRj6I1WJRWSaLTA3Stres9qZaFBJpme2+1dTFVviglyNjawEBkbvCIzE3c0nc4DsV1gsHVOpSms2+ZT4zFWRtcYPJLkfWwuP1lTVhkkxdG1r3vGSMXAs0C4aCPCcD2L5jsPTVVnGO3mz7g77rLcpS2eX4NKVMW4QBAEBCbaV0kNHLLE7I9uSzrA2vIwHRwI3EqTg642XKMls/wCEbFzlCpyi8n/0y/8A5rXfvB/lw/6K8/gYf5fu/wAlP/Mv+b7L8GwYPMXwQvcbufHG5x0Fy5gJOnlWdtSU2lxZfVtuCb4HWvB7CAIAgCAIAgCAIAgCAIAgCAIAgI/aCodHSzyMOVzIpHNNgbFrCQbHTeutEVK2MXubRyvk41Skt6TMl/5rXfvB/lw/6LQfwcP8v3f5KP8AmX/N9l+DVNlat8tJDJIcz3tu42AubngBZUOJgoWyjHcmXWGm51RlLe0Sy4HcIDmxCrETC7fwA6SVFxeJWHqc35czrTU7J6qIKHG5A67rOHRYDuP+brPV6YvjPOe1cN30LKWCrcclsZPUdY2QXaescR1haPDYqvER1oPy70VltUq3lI6FIOYQFMrW2keP4nfiVhsVHVvmvF+pf0vOuPJFg2eb+h6y4+73LSaHWWGT4tlXjX/lJNWpEPwmy+NpLNghcRxu3gxa/wAXD6I49aosbphL4KPr+CwowWe2z6DCMWc52STUncbW16DZNHaTnZPore/c/YYrCxjHXgTavivCAIAgM15WqKz4Jh85ro3HzTmb7T+5XOip7JQ8/wB+xUaThtjPy/fuUvBqrmqiGXcGSMceoOGb1XVldDXrlHimV9UtWyMuDRvyyhpzO+Vus0gh8r5D2DI32n9yt9FQ2yn5FVpOfVj5mdW0vw3K5zKovXJNV2mmi/bY14643WPtjuVVpWGcIy4Flo2eU5RNPVIXBgeOVfO1E0n7cjyPNzEN+6AtXRDUqjHwMzdLWslLxL5yS0VmTTn5zmxjqYMxt1l4+yqrStmcow4bfqWWjIbJT8voXisrooheWRkY6Xua38SqyFcpvKKzLKU4w2yeRFP2wogbfCGdmY+sBdv4d/ys4fy6PmR20GN08xtFNG89AcM32d65zosr60WjpC6ufVkmSC5HUrfKJ8nzfVfmsUzAf2I+foRMd2EvL1MZK0hnze8A8Vg9FF7DVlLu0lzfqaers48kfrsZpwbGeEEb/wBKz/KdDZ8r+jHSw+ZfU6KaqZIM0b2vF7Xa4OF+i4XiUZReTWR7UlJZpkbVbU0cZyuqI7jeAc1uvLey7Rwt0lmos4yxVMXk5I7MOxWGcEwysktvyuBI6xvHaudlU6+umj3C2E+q8zsXM6ERWbT0kRyvqIw4bwDmI68t7KRDC3SWaizhLE1ReTkjpw7F4J78zKyS28NcCR1t3hc7KbK+umj3C2FnVaZ3LmdAgIys2gpYjaSeJpHDO0u+yNV2hh7Z7Yxf0OM8RVDZKSOVm2FETb4QztuB3kWXv+Hf8rPH8uj5kTFNUskbmje17TuLXBw7wuEouLyksjvGSks08z1Xk9HLU4jDGcsksbHWvZz2tNjxsTu0Pcvca5yWcU35HiVkY7G0ftLiEUhIjljeRqQ17XEDpIBSVc49ZNH2M4y3PM8cSxqngsJpWMJ3AnwiOkNGtl6rpss6kWzxZdXX1mkcONV8c+H1EkTg9hhmAIvwY4HeutNcoYiMZLJ5o53TjOiUovNZMxJaYzxrOyW0lLHRwRyTxte1li0nUG53rP4rC3SulKMXlmXeGxNUaoxlJZ5Fnw7EYp2l8L2yNByktNxcAG3cR3qFZXOt5TWRMhZGxZxeZ1LwezhxijMrAG7wb68dCPeq/SWEliKtWG9PMkYa5VTze4rE8DmGzmlp8vuPFZO2myp5WLIuYWRms4vM/IpS05mkgjiF5rsnXLWg8mJRUllJFgw7GQ6zX2a7p4H/AAVpcFpaFvwW7H9n+CrvwbhthtRLK5IRA4jg73SFzbEON9TayzuN0VdZc5wayZZUYyEYKMu4lqCn5uNrL3IvfrJv71c4SjoKY1vuIV1nSTchWVjYxdx6hxPUF9xOKrw8dab8u9nyqqVjyiVvEMSdLpub+yPf0rLYzSFmIeW6PD8lvRho1bd7OJV5IJXCcMfna9wytab66E28iudHaPu6WNklklt272QcTiYaritrZZFqCqCAIAgKtykUfOUL3cYXMkHYcrvuucp2j56t6XHYQ8fDWpb4bTHSFoigZvmA1fO00MvF8bCestF/XdZS6GpZKPBs09M9euMuKMq5RaznK6QcIgyMdgzH1vI7FfaPhq0J8dpSY6etc/DYeEuHEYYye361S/7PN5PajPevStzxTh/598zy6/8A5lP/ANe2R+bDVfN10B4PJYfrGlo+9lTHQ1qJeG36DBz1bo/Q13H6vmaaaXiyN5HXlOX12Wfohr2RjxZeXT1K5S4IwMCw6lqzM7jadmsNczDmRNJZI+Jzsw3tfKC4HrBcO5ZrEWqWIcntWf2RocPW40KK2PL7syOnop6h5yskmfezjZzyD0Ocd3aVoJWVVR2tJFFGFlj2Jtkk7YyuAv8AB3fbiJ7g664/zsPn1vs/wdv4d/y+n5ISWNzHFrgWPYdQQWuaR6wVKTUlmtqZGaaeT3o07k62nfPemmdmkYMzHne5osCHHi4XGvEHyXNHpDCKv/JDcy4wOJc/gnvJXlE+T5vqvzWLhgP7EfP0O+O7CXl6mMlaQz5veAeKweii9hqyl3aS5v1NPV2ceSMLr/jZPPk9srUV9SPJehm59d836nY3G5G0vwVhLGOe57yDYuzBoDfI3Q36b9/N4eLt6WW19x06eSq6NbF3nDNSvYAXxvYDuLmOaD1EjVdVOMnkmn5nJxkt6a8j9o6p8T2yRuLHt1Dh/wB1Hk4pOEZx1ZLNCMpQetHYyy7T7bSVMbI2XiblHO2Ni59vCAP7Hk48VBw2AjVJylt4cvyTMRjZWRUVs4/vArUlI9jQ50b2tO4ljmg9RIsVOU4yeSa+pDcJJZtP6HzTzuY4PY4tc03a4GxB8iSipLVks0IycXmt5tex+N/C6ZshtnaSyQDdmbbUeQgg9qzWLo6Gxx7u40OFu6WvW7+8gOVfnBDE9r3NjzOZI0EgHMLtLrbx4LhrpqFL0XqObTW3uIuktZQTT2FEodmauUXjp3kHcSBGD1F5F+xWk8XTB5SkvUrYYa2S+GL9BiOzdVA3PLC5rRvcC14HWWE27UrxVNjyjLaJ4e2CzlHYc2E4pLTSCSFxa7iPmuHQ8cR/0WXu2mFsdWaPFdsq5a0WbfgWKNqYGTt0DxqP2XA2c3sIKzN1Tqm4PuNFTarYKSM05VPHW+hj/MlV1ovsXzfoio0j23kvci9l8a+CCokbbnHRhkd/2i8anqFz2AcV2xVHTOEXuz2nLD3dCpNb8thDTzOe4ve4uc43c4m5J6SVKjFRWSWwjSk282aTs78iTejqv61S4j+8ucfYtqf6UuUvczNXZUn5dD5maryTeKS+nd+VEqLSvarl7sutGdm+fsi7KsLEID4kjDhZwBHQRdeJ1xmtWSzR9jJxeaImrwFp1jOU9B1HfvHrVNidCwltqeXg9xOqx0lsntIiXD5GnKWG53WFwe0KlswOIhLUcH5bSdHEVyWaZaqOItY1p1IAB7lr8NXKuqMJb0kUtklKbaPZdzwEBXMdpH85mALg4C1gTawtb39qzGlsNa79dJtPLd3eBa4O2Cr1W8mj5pMEe7V/gDvPdwXnD6Hts22fCvufbcbCOyO0m6TD44/1Rr0nU/8ArsV9h8DTR1Ft4veV9l87OszqUs4hAEAQBAc+IUolikiO6Rrmn6QI969Qk4SUl3HmcdaLi+8/n5zCCQdCLgjyjQ+ta1NNZoy+TWxmvcm1XmoGgn4l0jT1Xzj1OCz2kYZXvxyL3ATzoWfdmZNX1XOSSSn/APRz3/acXe9X9cNSKjwRRznrScuJqOK4RlwbmreFHEyQ+c0iR/8AV3qjquzxmvxeXsXNtOWE1eCz9zK4JixzXjexzXDraQ4esK+lHWTjxKVS1WnwNY5Sa4Cg0Px7owOr4z8GetZ/R1ed+3uz/BeY+f8Ag2d+X5Muwqj56aKH/wAj2tPUT4R7Bcq9tnqVuXBFNXDXmo8Wb+BbQcFkzTnFWV0FM28j44WkkgEhtydTZo1J46LpCuy1/CmznOcK18TSK/U8otG39XnZPNjsPvlqmR0be9+S8yLLSFK3ZvyKHtnjcVXM2WJj2ENyuzBoJsbtPgk8CfUrTB0Tpg4yeZWYq+N0lKKyPHYuYsrqcji/L2PaW+9esbHOiR8wjyuiaZyifJ831X5rFS4D+xHz9C3x3YS8vUxkrSGfN7wDxWD0UXsNWUu7SXN+pp6uzjyRhdf8bJ58ntlaivqR5L0M3PrPm/UuvJbg7JHyVDwHGIhrAdQHEXLusC1usqt0ndKKVa795YaOpjJub7jSKylZKx0cjQ5jwQQegqmhNwkpR3otpRUlqvcYDW0/NySR7+be9l+nI4tv6lrIS1oqXFGYnHVk48GXDkuwpks0krwHcwGZAdRmeXeFbpAbp1qu0ndKMFBd5P0dUpTcn3GoVEDXtLHtDmuBBBFwQeBVHGTi80XMoqSyZgmL0fMzyw8I3vaOoHwb+W1lq6Z69cZcUZm2GpNx4Mu/JFMc1QzhaJw6/DB93cqvSy6j5ljoyW2S5GiyRNdbMAbEEXANiNxF+KqE2txatJ7yHxPaukgJa+ZpcN7WXkcD0ENvbtspFeEus2xj7HCzFVV7G/cg6jlHpSC3mpnggg+DHYg6HQv3KTHRl2/NL95EaWkat2TZlz7XOXdc2vvtfS/Yr1Z5bSmeWew07klmJgmZwbICPpMb/r61SaVX+SL8PcuNGP4JLx9iv8qnjrfQx/mSqXozsXzfoiLpHtvJe5WMNonTSxws/WkcGg9F95PkAuexTrbFXBzfcQ64OclFd5s2E7K0sDQ1sTHutq97Q956dSNOoWCzduLtsebfkjQVYWqtZJeZ9bRQNZQ1LWNawczMbNAaLljr6BfMPJyvg2+9eoxCSpmlwZhy1BnTZdjKCJ1FA50UbiWaksaSdTvJCzeLskr5JN7y/wAJCLpi2u4sMEDWCzGtaDrZoDRfp0URyb3slJJbj0Xw+hAEAQBAEAQBAEAQBAEAQBAEAQBAYhtpR81Wztto52cdUgDz94uHYtNgp69EX5fQzuLhqXSXn9ST2UxTmqCvbexDWlvXMDFcduVcMVVr31v92bTthrdWmxfu3YV/AaLnqmGLg97QfNBu77oKmXz1K5S8CLTDXsjHxN4qIQ9jmHc8Fp6nCxWVi8nmjStZrI/nuWIsc5jt7CWnrabH1ha6MtZJrvMs1k8uBZ9qcS5yjw9l90bi7rjtED916g4WrVutfj67SZibNamteHpsPXkwos9ZzhGkLHO+k/wB6i/uXnSdmrTq8X++x60fDWtz4I0DbDHvgdOXgAyPOWMHdmIJufIACe4cVU4TD9NZq93eWeKv6GGff3GL1lU+V5kkcXvdvcdT1DoHkGi0sIRhHViskZ+UpTetJ5stmFcnVRK0Oke2AHUAgvf9JoIA6r36lX26Tri8orP7E6vR9klnJ5Eftfsz8CMQ53nOdD/mZLZMn8RvfN6l2wmK6fPZlkcsVhugaWeeZxbKeO03pWfiumL7CXI8YXto8zUeUT5Pm+q/NYqPAf2I+foXGO7CXl6mMlaQz5veAeKweii9hqyl3aS5v1NPV2ceSMLr/jZPPk9srUV9SPJehm59Z836mkcknxE3pf7bVTaV7SPL3LbRnUlz9i9qrLIwXaHxuo9NN+Y5arD9lHkvQzN/aS5v1LtyRbqnrh/uKs0tvh5+xY6M3S8jRFUFqYdtl49Uef8A0hafB9hDkZzFdtLmWXkj+NqPMj9p6haV6sPP2JejOtLkhyibUv5x1JC4taywlcDYucRfIDwaARfpNxw1aPwkdXpZrPh+T7jsVLW6OL5lOwfCZamQRQtzO3ng1o6XHgFY3XQqjrTZX1VSslqwRc6bkweR+kqGtPENjLh9ouH4KtlpVf6x+5YR0Y/9pfYo1dBzcskd78297L7r5HFt7cNytYS1oqXFFbOOrJrgzROSP4uo89nslU2levHl7ltozqy5+xCcqnjrfQx/mSqVozsXzfoiNpHtvJe5H7A/KFP1yfkyLrj/AOvLy9Tlg+3j+9xtSzZoSL2q8SqfQzew5d8N20Oa9ThiexnyfoYStSZw27YjxCn8wfiVmMZ28+ZocH2EOROKMSQgCAEpnkCNq8ZjZoPDPk3dp/wqvE6Woq2R+J+H5JVWDsntexERLjMpNwQ0DgBp233qls0tiZS1k8lw/JPjg6ksntLJSzZ2NduzAFajD29LVGzisypshqSceB6rseAgIHGcSe2TIw5Q219BqSL8eCz2k9IW13dHW8svuWWFw0JQ1pbcz9pMe4SDtb7wmH033XLzX4FuB74P6kxT1DXi7XA/94jgrym+u5ZweZAnXKDyksj1XU8BAEAQBAEBmXKzR2lhmHz2uYethzD1Pd3K60VPOMoeZT6ShlKMvIo8U5a17BukDQ76Lg4esK0cU2nwK5SaTXEtfJdR56syHdCxx+k/wR93OoGk56tSjxfp+om6OhnbnwXr+s1pUBeGI7b0nNV04to5wePrAHH7xd3LTYKevRF+X0M7i4at0l5/Uh5JiQ1p3MBDeouc8+txUhRSbfE4NtpLgafyU0WWnkmO+Z9h5sYsPvF6pNKWZ2KPBev6i40bDKty4v0ODldB/wDrH5v6bv8A0dvVf1rronL4/I56Tz+HhtKLhU7Y54ZH6tZJG53HwWvBOnHQblaWxcq5RW9plZXJRmm9yaN6iqmOYJGvaWEXzBwy26b7llXGSeq1tNMpxazT2GUco2OR1M7GxEOZCHDMNznPIvl6QMo146q+0fRKqDct7KTHXRsmlHciH2U8dp/Ss/FSMX2EuRxwvbR5mo8onyfN9V+axUeA/sR8/QuMd2EvL1MZK0hnze8A8Vg9FF7DVlLu0lzfqaers48kYXX/ABsnnye2VqK+pHkvQzc+s+b9TSOST4ib0v8AbaqbSvaR5e5baM6kufsXtVZZGC7Q+N1HppvzHLVYfso8l6GZv7SXN+pduSLdU9cP9xVmlt8PP2LLRm6XkaIqgtDDtsvHqjz/AOkLT4PsIcjOYrtpc/YsvJH8bUeZH7T1C0r1YefsS9GdaXJFQx8H4VUZt/PTX/mOVhh8uijlwXoQbs+klnxZbeSmujZJNG4hr5BGWX0zZc92g9PhA26+hQNKVyajJblmTtGzinKL3sv2M4xFTRmSV4Fho24zOPQ0cSqmqmdstWKLO26FUc5MwqqnL3vkOhkc5xHle4uP4rUwjqxUeBm5PWbfE0bkj+LqPPZ7JVNpXrx5e5baM6sufsQnKp4630Mf5kqlaM7F836IjaR7byXuR+wHyhT9cv5Ei64/+vLy9Tlg+3j+9xtSzZoSP2hiL6WoaN7opQOssK60S1bYvxRyvjrVyXgzBQtWZk1LYTaenbSshllZE+LMPDcGgtzEtLSdDobdiosdhbHa5RTafAusHiq1UoyaTRcKGujmbnie2RtyLtNxcbxdV84Sg8pLJk+E4zWcXmdC8Ho48TreaZmtck2A9evcoWOxf8avWyzb2I74enpZZFbqq58n6ztOgaDu49qy2Ixt1/XezgtxbV0Qr3I5wL6DW6ipNvJHZvLayaw7BPnS/Z/2PuV/gtD/AO9/0/P4K6/G/wCtf1/BOtFhYaALQJJLJFa3mRFdjWR5Y1t8u8k27lS4vS/Q2uuMc8vEnU4PXhrN7ySo6gSMDwLX4dRsVaYa9X1Kxd5FtrdcnFnhiGHNl36O4OHv6QuGMwFeJWb2S4nunESq3buBW6yjdGbOHUeB6llcThLMPLKa8+5lvVdGxZxPGN5abgkHpBsuMJyg9aLyfgdJRUlk0TOGYw4uax+ubQHcb8L9KvcBpWydiqt259/5K/EYSKi5QJ5aErQgCAIAgIPbHBPhdMY22EjSHxk7swuLHyEEjtUnCX9DZrPd3kbFUdNXqrf3GO1GFTxuLXwyNcOHNu9RAsesLRxurks1JfUoZVTi8nF/Q0rkuwx0UEkj2OY6V4ADmlpysbpodd7nql0lap2JReaSLfR1TjBtrey6KtLAo3KNszJPlqIW5nsblewb3NBJBb0kXOm838is9H4qNecJ7mVuOw0rMpw3mb//AB817czLfo5p9+6yuelr36y+qKno5/K/ozb9nKHmKWGI6FjG5vOPhO+8SsziLOktlLizR0Q1K4x8Dy2owNtXAYicrgczHb8rhe1/IQSD1r1hr3TPWR5xFCuhqmOYpgk9O4tlic23zrEsPlDxp71oqsRXYs4sobKLK3lJHNSYfJKcscT5Cf2WF3eQLDrK9zthBZyaR4jVKTyis/ItknJ7OKYyb57g80CD4FjcX3F+46G2hGt1AWkq3bq/68fH8E16Pmq9b/bh+95CbP0srKuAmKQZZY7jm3ggZxcnTSwupOInCVMviW596I9EZq2Ox713M1LbyBz6GZrGue483ZrWlxNpWE2A1Oio8DJRvi28t/oXOMTdLSX7mZGcFqf3af8AkS/6rQdPV8y+qKLorPlf0Zt+CMIpoAQQRFECCLEEMFwQdxWYuedkmuLNHVsguSMXrsGqTLIRTzkF7yCIZCLFx3eCtJXfVqL4luXejPzqs1n8L3vufE0HkupJI4JhJG+MmS4D2OYSMjRcBwCqdJzjKcdV57O7mWmjoSjCWsstvsXRVpYGI47hFQamdwp5iDLKQRDIQQZHEEEN1C01F1aqinJbl3ozt1Vjsl8L3vuZceSuikjFRzkb483NWzscy9ucvbMBfeO9V2k7IycdVp79xP0dCUVLWTW7eX1VRZmNbW4TO6snc2CZzXPuC2KRwIsNxAsVo8JdWqYpyW7ijP4mqbuk1F7+DLDyW0Esck5kikjBbHbPG5l7F17ZgLqHpOyEox1Wnv3Ml6OhKMpaya3b0em32x75Xmpp25nOA5yMbyQLZ2dJsBceTRfMDjYwXR2bu5n3G4NyfSQ80ZxPA5pyvY5p6HNLT3EK4U4vamVTi1saJbBNlqipcAyMsad8j2lrQOkX1d1D1Lhdi6qlteb4I7VYWyx7Fl4s7NqdkZaV92NfLEQLPDcxBt4QeG/q63I4WI4rnhcbC1fE0mdMThJVPYs0WXknje0VAcxzQTEQS1wB0eDYka2sO9QtKOLcWnxJejU0pJrgR/KXh00lW10cMr28ywXZG94uHyG12jfqO9dtHWwjU1KSW3vfI5Y+ucrc0m9nDmcGw2Fzsr4HPglY0GS7nRPa0XhkAuSLDUgdq6Y62uVEkpJ7u9cTlhK5q6LcX9HwNfWfL4EIDHNqtj5qeRzo2OkgJJaWguLQfmvA1Ft19x046LRYXGwsilJ5S8e8ocThJ1ybis0VprCTYAk9ABJ7lN1lxImq+BrvJpA9lHZ7HMJkeQHNLTYhutjwWe0jJSuzTz2IvMBFqnastrLWoJNOPFKTnWZRvGo6woWPwv8AIpcVv3rmd8Pb0U8+4r0OGSudlyEdJIsO/j2LM16OxE56mq14vd/3yLWWJqjHPPMsGH4a2LUau4uPu6FpcHgKsMs1tlx/HAqrsRK3fu4HapxwCApte68jz/E78SsPi5a1834v1L6lZVx5Fg2fd+hHkLh67+9aTQ7zwy5srMasrWSStCIfEsYcC1wBB4FeLK42R1ZLNH2MnF5ogMQwUt8KO7h0cR1dKzeN0RKHxU7Vw71+fUtKMYpbJ7GfuDYa7OHvBaG7gdCT1dC9aM0fZ0itsWSW7PvZ8xeJjq6kXnmSE1Q8E2Nst+AsLXsDx1sPtDdxtLLrFJ5Pd+r6+5DjCOX7+7CRCsERwvoCAIAgCAIAgCAIAgCAIAgCAIAgCAIAgCAIAgCAIAgCAIAgCAIAgCAIAgCAIAgCAIAgCAIAgCApEjrknpJPeVgbHnNvxZoorKKRYNmnfo3Dod+IC0mg5Z0yXj7Iq8ev8ifgS6uiCEAQBAfJYL3sLjjbVeXFN55H3N7j6Xo+BAEAQBAEAQBAEAQBAEAQBAEAQBAEAQBAEAQBAEAQBAEAQBAEAQBAEAQBAEAQBAEAQBAEAQBAfMh0PUV5n1WfVvKOFgEaIntmTpJ9H3rRaCfwzXIrdIb4k4r8rggCAIAgCAIAgCAIAgCAIAgCAIAgCAIAgCAIAgCAIAgCAIAgCAIAgCAIAgCAIAgCAIAgCAIAgCAIAgCAIAgOKbConG5bqd9iR6goFmjcNZLWcdvhsJEcVbFZJnTBA1gytAAUuqmFUdWCyRxnOU3nJnouh5CAIAgCAIAgCAIAgCAIAgCAIAgCAIAgCAIAgCAIAgCAIAgCAIAgCAIAgCAIAgCAIAgCAIAgCAIAgCAIAgCAIAgCAIAgCAIAgCAIAgCAIAgCAIAgCAIAgCAIAgCAIAgCAIAgCAIAgCAIAgCAIAgCAIAgCAIAgCAIAgCAIAgCAIAgCAIAgCAIAgCA/9k="/>
          <p:cNvSpPr>
            <a:spLocks noChangeAspect="1" noChangeArrowheads="1"/>
          </p:cNvSpPr>
          <p:nvPr/>
        </p:nvSpPr>
        <p:spPr bwMode="auto">
          <a:xfrm>
            <a:off x="419100" y="1603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>
              <a:latin typeface="Trebuchet MS" pitchFamily="34" charset="0"/>
            </a:endParaRPr>
          </a:p>
        </p:txBody>
      </p:sp>
      <p:sp>
        <p:nvSpPr>
          <p:cNvPr id="25647" name="AutoShape 8" descr="data:image/jpeg;base64,/9j/4AAQSkZJRgABAQAAAQABAAD/2wCEAAkGBxQTEhUSExQWFBUSGRQYFxgYFBUUGBoYFBUWFhgYFRcYHCggGBwlGxYXIjEhJSkrLi4uFx80ODMsNygtLisBCgoKDg0OGxAQGy4kICQvLTI0MiwsLC40LSwsLDUsLCwsNDgsLDQvLCwvNCwsNCwsLCwsLCwsLCwsNCwsLCwsLP/AABEIAHkBoAMBEQACEQEDEQH/xAAcAAEAAwEBAQEBAAAAAAAAAAAABQYHBAMCAQj/xABIEAABAwIDAwYICgoCAgMAAAABAAIDBBEFEiEGMUEHE1FxgZEiNGFyc6GywRQzNUKCg5KisbMjMlJUYpPCw9HSFvBT4RUkQ//EABoBAQADAQEBAAAAAAAAAAAAAAAEBQYDAgH/xAA0EQACAgACBggGAgMBAQAAAAAAAQIDBBEFEiExUXETMjNBYYGxwSJSkaHR8BQ0I0LhYiT/2gAMAwEAAhEDEQA/ANxQBAEAQBAEAQBAEAQBAEAQBAEAQBAEAQBAEAQBAEAQBAEAQBAEAQBAEAQBAEAQBAEAQBAEAQBAEAQBAEAQBAEAQBAEAQBAEAQBAEAQBAEAQBAEAQBAEAQBAEAQBAEAQBAEAQBAEAQBAEAQBAEAQBAEAQBAEAQBAEB4y1bGmzntB6CQuFmJpreUpJPme41Tks0merXAi4NweI1XaMlJZp5nlprYz9X0+BAEAQBAEAQBAEAQBAEAQBAEAQBAEAQBAEAQBAEAQBAEAQBAEAQBAEAQBAEAQBAEAQBAEAQBAEAQBAEAQHzJuNt9ivM89V5H1bykX49KwGbe1mi3bie2ZJs8cLtsPLrf3LR6Cb1Zru2FZpBLOJNq+K8IAgCAIAgCAIAgCAIAgCAIAgCAIAgCAIAgCAIAgCAIAgCAIAgCAIAgCAIAgCAIAgCAIAgCAIAgCAIAgCAICjvbYkdBI7lgJrKTXiaKLzSZYNmm+A49LvwA/wArSaDX+GT8fYq8e/jS8CYV2QQgCAIAgCAIAgMv2x2jraerkiZOWs8FzBkiPguaOJZf9bMOxXeDw1FtKk47eb/JTYrEXV2uKls8vwfWxe1lTLVxxTSl7JA8WLI2+EGlwN2tB+bbtTGYOqFLlBZNcz7hMVZK1Rm80+RpypC4IHbfFXU1I+SN2WQljWGwNi5wvoRY+CHKVg6lbcoy3EbF2uupyW8zP/mtd+8H+XD/AKK7/g4f5fu/yU/8y/5vsvwaFye41JU07jM7PJHIWk2aLgta4aNAHEjsVRj6I1WJRWSaLTA3Stres9qZaFBJpme2+1dTFVviglyNjawEBkbvCIzE3c0nc4DsV1gsHVOpSms2+ZT4zFWRtcYPJLkfWwuP1lTVhkkxdG1r3vGSMXAs0C4aCPCcD2L5jsPTVVnGO3mz7g77rLcpS2eX4NKVMW4QBAEBCbaV0kNHLLE7I9uSzrA2vIwHRwI3EqTg642XKMls/wCEbFzlCpyi8n/0y/8A5rXfvB/lw/6K8/gYf5fu/wAlP/Mv+b7L8GwYPMXwQvcbufHG5x0Fy5gJOnlWdtSU2lxZfVtuCb4HWvB7CAIAgCAIAgCAIAgCAIAgCAIAgI/aCodHSzyMOVzIpHNNgbFrCQbHTeutEVK2MXubRyvk41Skt6TMl/5rXfvB/lw/6LQfwcP8v3f5KP8AmX/N9l+DVNlat8tJDJIcz3tu42AubngBZUOJgoWyjHcmXWGm51RlLe0Sy4HcIDmxCrETC7fwA6SVFxeJWHqc35czrTU7J6qIKHG5A67rOHRYDuP+brPV6YvjPOe1cN30LKWCrcclsZPUdY2QXaescR1haPDYqvER1oPy70VltUq3lI6FIOYQFMrW2keP4nfiVhsVHVvmvF+pf0vOuPJFg2eb+h6y4+73LSaHWWGT4tlXjX/lJNWpEPwmy+NpLNghcRxu3gxa/wAXD6I49aosbphL4KPr+CwowWe2z6DCMWc52STUncbW16DZNHaTnZPore/c/YYrCxjHXgTavivCAIAgM15WqKz4Jh85ro3HzTmb7T+5XOip7JQ8/wB+xUaThtjPy/fuUvBqrmqiGXcGSMceoOGb1XVldDXrlHimV9UtWyMuDRvyyhpzO+Vus0gh8r5D2DI32n9yt9FQ2yn5FVpOfVj5mdW0vw3K5zKovXJNV2mmi/bY14643WPtjuVVpWGcIy4Flo2eU5RNPVIXBgeOVfO1E0n7cjyPNzEN+6AtXRDUqjHwMzdLWslLxL5yS0VmTTn5zmxjqYMxt1l4+yqrStmcow4bfqWWjIbJT8voXisrooheWRkY6Xua38SqyFcpvKKzLKU4w2yeRFP2wogbfCGdmY+sBdv4d/ys4fy6PmR20GN08xtFNG89AcM32d65zosr60WjpC6ufVkmSC5HUrfKJ8nzfVfmsUzAf2I+foRMd2EvL1MZK0hnze8A8Vg9FF7DVlLu0lzfqaers48kfrsZpwbGeEEb/wBKz/KdDZ8r+jHSw+ZfU6KaqZIM0b2vF7Xa4OF+i4XiUZReTWR7UlJZpkbVbU0cZyuqI7jeAc1uvLey7Rwt0lmos4yxVMXk5I7MOxWGcEwysktvyuBI6xvHaudlU6+umj3C2E+q8zsXM6ERWbT0kRyvqIw4bwDmI68t7KRDC3SWaizhLE1ReTkjpw7F4J78zKyS28NcCR1t3hc7KbK+umj3C2FnVaZ3LmdAgIys2gpYjaSeJpHDO0u+yNV2hh7Z7Yxf0OM8RVDZKSOVm2FETb4QztuB3kWXv+Hf8rPH8uj5kTFNUskbmje17TuLXBw7wuEouLyksjvGSks08z1Xk9HLU4jDGcsksbHWvZz2tNjxsTu0Pcvca5yWcU35HiVkY7G0ftLiEUhIjljeRqQ17XEDpIBSVc49ZNH2M4y3PM8cSxqngsJpWMJ3AnwiOkNGtl6rpss6kWzxZdXX1mkcONV8c+H1EkTg9hhmAIvwY4HeutNcoYiMZLJ5o53TjOiUovNZMxJaYzxrOyW0lLHRwRyTxte1li0nUG53rP4rC3SulKMXlmXeGxNUaoxlJZ5Fnw7EYp2l8L2yNByktNxcAG3cR3qFZXOt5TWRMhZGxZxeZ1LwezhxijMrAG7wb68dCPeq/SWEliKtWG9PMkYa5VTze4rE8DmGzmlp8vuPFZO2myp5WLIuYWRms4vM/IpS05mkgjiF5rsnXLWg8mJRUllJFgw7GQ6zX2a7p4H/AAVpcFpaFvwW7H9n+CrvwbhthtRLK5IRA4jg73SFzbEON9TayzuN0VdZc5wayZZUYyEYKMu4lqCn5uNrL3IvfrJv71c4SjoKY1vuIV1nSTchWVjYxdx6hxPUF9xOKrw8dab8u9nyqqVjyiVvEMSdLpub+yPf0rLYzSFmIeW6PD8lvRho1bd7OJV5IJXCcMfna9wytab66E28iudHaPu6WNklklt272QcTiYaritrZZFqCqCAIAgKtykUfOUL3cYXMkHYcrvuucp2j56t6XHYQ8fDWpb4bTHSFoigZvmA1fO00MvF8bCestF/XdZS6GpZKPBs09M9euMuKMq5RaznK6QcIgyMdgzH1vI7FfaPhq0J8dpSY6etc/DYeEuHEYYye361S/7PN5PajPevStzxTh/598zy6/8A5lP/ANe2R+bDVfN10B4PJYfrGlo+9lTHQ1qJeG36DBz1bo/Q13H6vmaaaXiyN5HXlOX12Wfohr2RjxZeXT1K5S4IwMCw6lqzM7jadmsNczDmRNJZI+Jzsw3tfKC4HrBcO5ZrEWqWIcntWf2RocPW40KK2PL7syOnop6h5yskmfezjZzyD0Ocd3aVoJWVVR2tJFFGFlj2Jtkk7YyuAv8AB3fbiJ7g664/zsPn1vs/wdv4d/y+n5ISWNzHFrgWPYdQQWuaR6wVKTUlmtqZGaaeT3o07k62nfPemmdmkYMzHne5osCHHi4XGvEHyXNHpDCKv/JDcy4wOJc/gnvJXlE+T5vqvzWLhgP7EfP0O+O7CXl6mMlaQz5veAeKweii9hqyl3aS5v1NPV2ceSMLr/jZPPk9srUV9SPJehm59d836nY3G5G0vwVhLGOe57yDYuzBoDfI3Q36b9/N4eLt6WW19x06eSq6NbF3nDNSvYAXxvYDuLmOaD1EjVdVOMnkmn5nJxkt6a8j9o6p8T2yRuLHt1Dh/wB1Hk4pOEZx1ZLNCMpQetHYyy7T7bSVMbI2XiblHO2Ni59vCAP7Hk48VBw2AjVJylt4cvyTMRjZWRUVs4/vArUlI9jQ50b2tO4ljmg9RIsVOU4yeSa+pDcJJZtP6HzTzuY4PY4tc03a4GxB8iSipLVks0IycXmt5tex+N/C6ZshtnaSyQDdmbbUeQgg9qzWLo6Gxx7u40OFu6WvW7+8gOVfnBDE9r3NjzOZI0EgHMLtLrbx4LhrpqFL0XqObTW3uIuktZQTT2FEodmauUXjp3kHcSBGD1F5F+xWk8XTB5SkvUrYYa2S+GL9BiOzdVA3PLC5rRvcC14HWWE27UrxVNjyjLaJ4e2CzlHYc2E4pLTSCSFxa7iPmuHQ8cR/0WXu2mFsdWaPFdsq5a0WbfgWKNqYGTt0DxqP2XA2c3sIKzN1Tqm4PuNFTarYKSM05VPHW+hj/MlV1ovsXzfoio0j23kvci9l8a+CCokbbnHRhkd/2i8anqFz2AcV2xVHTOEXuz2nLD3dCpNb8thDTzOe4ve4uc43c4m5J6SVKjFRWSWwjSk282aTs78iTejqv61S4j+8ucfYtqf6UuUvczNXZUn5dD5maryTeKS+nd+VEqLSvarl7sutGdm+fsi7KsLEID4kjDhZwBHQRdeJ1xmtWSzR9jJxeaImrwFp1jOU9B1HfvHrVNidCwltqeXg9xOqx0lsntIiXD5GnKWG53WFwe0KlswOIhLUcH5bSdHEVyWaZaqOItY1p1IAB7lr8NXKuqMJb0kUtklKbaPZdzwEBXMdpH85mALg4C1gTawtb39qzGlsNa79dJtPLd3eBa4O2Cr1W8mj5pMEe7V/gDvPdwXnD6Hts22fCvufbcbCOyO0m6TD44/1Rr0nU/8ArsV9h8DTR1Ft4veV9l87OszqUs4hAEAQBAc+IUolikiO6Rrmn6QI969Qk4SUl3HmcdaLi+8/n5zCCQdCLgjyjQ+ta1NNZoy+TWxmvcm1XmoGgn4l0jT1Xzj1OCz2kYZXvxyL3ATzoWfdmZNX1XOSSSn/APRz3/acXe9X9cNSKjwRRznrScuJqOK4RlwbmreFHEyQ+c0iR/8AV3qjquzxmvxeXsXNtOWE1eCz9zK4JixzXjexzXDraQ4esK+lHWTjxKVS1WnwNY5Sa4Cg0Px7owOr4z8GetZ/R1ed+3uz/BeY+f8Ag2d+X5Muwqj56aKH/wAj2tPUT4R7Bcq9tnqVuXBFNXDXmo8Wb+BbQcFkzTnFWV0FM28j44WkkgEhtydTZo1J46LpCuy1/CmznOcK18TSK/U8otG39XnZPNjsPvlqmR0be9+S8yLLSFK3ZvyKHtnjcVXM2WJj2ENyuzBoJsbtPgk8CfUrTB0Tpg4yeZWYq+N0lKKyPHYuYsrqcji/L2PaW+9esbHOiR8wjyuiaZyifJ831X5rFS4D+xHz9C3x3YS8vUxkrSGfN7wDxWD0UXsNWUu7SXN+pp6uzjyRhdf8bJ58ntlaivqR5L0M3PrPm/UuvJbg7JHyVDwHGIhrAdQHEXLusC1usqt0ndKKVa795YaOpjJub7jSKylZKx0cjQ5jwQQegqmhNwkpR3otpRUlqvcYDW0/NySR7+be9l+nI4tv6lrIS1oqXFGYnHVk48GXDkuwpks0krwHcwGZAdRmeXeFbpAbp1qu0ndKMFBd5P0dUpTcn3GoVEDXtLHtDmuBBBFwQeBVHGTi80XMoqSyZgmL0fMzyw8I3vaOoHwb+W1lq6Z69cZcUZm2GpNx4Mu/JFMc1QzhaJw6/DB93cqvSy6j5ljoyW2S5GiyRNdbMAbEEXANiNxF+KqE2txatJ7yHxPaukgJa+ZpcN7WXkcD0ENvbtspFeEus2xj7HCzFVV7G/cg6jlHpSC3mpnggg+DHYg6HQv3KTHRl2/NL95EaWkat2TZlz7XOXdc2vvtfS/Yr1Z5bSmeWew07klmJgmZwbICPpMb/r61SaVX+SL8PcuNGP4JLx9iv8qnjrfQx/mSqXozsXzfoiLpHtvJe5WMNonTSxws/WkcGg9F95PkAuexTrbFXBzfcQ64OclFd5s2E7K0sDQ1sTHutq97Q956dSNOoWCzduLtsebfkjQVYWqtZJeZ9bRQNZQ1LWNawczMbNAaLljr6BfMPJyvg2+9eoxCSpmlwZhy1BnTZdjKCJ1FA50UbiWaksaSdTvJCzeLskr5JN7y/wAJCLpi2u4sMEDWCzGtaDrZoDRfp0URyb3slJJbj0Xw+hAEAQBAEAQBAEAQBAEAQBAEAQBAYhtpR81Wztto52cdUgDz94uHYtNgp69EX5fQzuLhqXSXn9ST2UxTmqCvbexDWlvXMDFcduVcMVVr31v92bTthrdWmxfu3YV/AaLnqmGLg97QfNBu77oKmXz1K5S8CLTDXsjHxN4qIQ9jmHc8Fp6nCxWVi8nmjStZrI/nuWIsc5jt7CWnrabH1ha6MtZJrvMs1k8uBZ9qcS5yjw9l90bi7rjtED916g4WrVutfj67SZibNamteHpsPXkwos9ZzhGkLHO+k/wB6i/uXnSdmrTq8X++x60fDWtz4I0DbDHvgdOXgAyPOWMHdmIJufIACe4cVU4TD9NZq93eWeKv6GGff3GL1lU+V5kkcXvdvcdT1DoHkGi0sIRhHViskZ+UpTetJ5stmFcnVRK0Oke2AHUAgvf9JoIA6r36lX26Tri8orP7E6vR9klnJ5Eftfsz8CMQ53nOdD/mZLZMn8RvfN6l2wmK6fPZlkcsVhugaWeeZxbKeO03pWfiumL7CXI8YXto8zUeUT5Pm+q/NYqPAf2I+foXGO7CXl6mMlaQz5veAeKweii9hqyl3aS5v1NPV2ceSMLr/jZPPk9srUV9SPJehm59Z836mkcknxE3pf7bVTaV7SPL3LbRnUlz9i9qrLIwXaHxuo9NN+Y5arD9lHkvQzN/aS5v1LtyRbqnrh/uKs0tvh5+xY6M3S8jRFUFqYdtl49Uef8A0hafB9hDkZzFdtLmWXkj+NqPMj9p6haV6sPP2JejOtLkhyibUv5x1JC4taywlcDYucRfIDwaARfpNxw1aPwkdXpZrPh+T7jsVLW6OL5lOwfCZamQRQtzO3ng1o6XHgFY3XQqjrTZX1VSslqwRc6bkweR+kqGtPENjLh9ouH4KtlpVf6x+5YR0Y/9pfYo1dBzcskd78297L7r5HFt7cNytYS1oqXFFbOOrJrgzROSP4uo89nslU2levHl7ltozqy5+xCcqnjrfQx/mSqVozsXzfoiNpHtvJe5H7A/KFP1yfkyLrj/AOvLy9Tlg+3j+9xtSzZoSL2q8SqfQzew5d8N20Oa9ThiexnyfoYStSZw27YjxCn8wfiVmMZ28+ZocH2EOROKMSQgCAEpnkCNq8ZjZoPDPk3dp/wqvE6Woq2R+J+H5JVWDsntexERLjMpNwQ0DgBp233qls0tiZS1k8lw/JPjg6ksntLJSzZ2NduzAFajD29LVGzisypshqSceB6rseAgIHGcSe2TIw5Q219BqSL8eCz2k9IW13dHW8svuWWFw0JQ1pbcz9pMe4SDtb7wmH033XLzX4FuB74P6kxT1DXi7XA/94jgrym+u5ZweZAnXKDyksj1XU8BAEAQBAEBmXKzR2lhmHz2uYethzD1Pd3K60VPOMoeZT6ShlKMvIo8U5a17BukDQ76Lg4esK0cU2nwK5SaTXEtfJdR56syHdCxx+k/wR93OoGk56tSjxfp+om6OhnbnwXr+s1pUBeGI7b0nNV04to5wePrAHH7xd3LTYKevRF+X0M7i4at0l5/Uh5JiQ1p3MBDeouc8+txUhRSbfE4NtpLgafyU0WWnkmO+Z9h5sYsPvF6pNKWZ2KPBev6i40bDKty4v0ODldB/wDrH5v6bv8A0dvVf1rronL4/I56Tz+HhtKLhU7Y54ZH6tZJG53HwWvBOnHQblaWxcq5RW9plZXJRmm9yaN6iqmOYJGvaWEXzBwy26b7llXGSeq1tNMpxazT2GUco2OR1M7GxEOZCHDMNznPIvl6QMo146q+0fRKqDct7KTHXRsmlHciH2U8dp/Ss/FSMX2EuRxwvbR5mo8onyfN9V+axUeA/sR8/QuMd2EvL1MZK0hnze8A8Vg9FF7DVlLu0lzfqaers48kYXX/ABsnnye2VqK+pHkvQzc+s+b9TSOST4ib0v8AbaqbSvaR5e5baM6kufsXtVZZGC7Q+N1HppvzHLVYfso8l6GZv7SXN+pduSLdU9cP9xVmlt8PP2LLRm6XkaIqgtDDtsvHqjz/AOkLT4PsIcjOYrtpc/YsvJH8bUeZH7T1C0r1YefsS9GdaXJFQx8H4VUZt/PTX/mOVhh8uijlwXoQbs+klnxZbeSmujZJNG4hr5BGWX0zZc92g9PhA26+hQNKVyajJblmTtGzinKL3sv2M4xFTRmSV4Fho24zOPQ0cSqmqmdstWKLO26FUc5MwqqnL3vkOhkc5xHle4uP4rUwjqxUeBm5PWbfE0bkj+LqPPZ7JVNpXrx5e5baM6sufsQnKp4630Mf5kqlaM7F836IjaR7byXuR+wHyhT9cv5Ei64/+vLy9Tlg+3j+9xtSzZoSP2hiL6WoaN7opQOssK60S1bYvxRyvjrVyXgzBQtWZk1LYTaenbSshllZE+LMPDcGgtzEtLSdDobdiosdhbHa5RTafAusHiq1UoyaTRcKGujmbnie2RtyLtNxcbxdV84Sg8pLJk+E4zWcXmdC8Ho48TreaZmtck2A9evcoWOxf8avWyzb2I74enpZZFbqq58n6ztOgaDu49qy2Ixt1/XezgtxbV0Qr3I5wL6DW6ipNvJHZvLayaw7BPnS/Z/2PuV/gtD/AO9/0/P4K6/G/wCtf1/BOtFhYaALQJJLJFa3mRFdjWR5Y1t8u8k27lS4vS/Q2uuMc8vEnU4PXhrN7ySo6gSMDwLX4dRsVaYa9X1Kxd5FtrdcnFnhiGHNl36O4OHv6QuGMwFeJWb2S4nunESq3buBW6yjdGbOHUeB6llcThLMPLKa8+5lvVdGxZxPGN5abgkHpBsuMJyg9aLyfgdJRUlk0TOGYw4uax+ubQHcb8L9KvcBpWydiqt259/5K/EYSKi5QJ5aErQgCAIAgIPbHBPhdMY22EjSHxk7swuLHyEEjtUnCX9DZrPd3kbFUdNXqrf3GO1GFTxuLXwyNcOHNu9RAsesLRxurks1JfUoZVTi8nF/Q0rkuwx0UEkj2OY6V4ADmlpysbpodd7nql0lap2JReaSLfR1TjBtrey6KtLAo3KNszJPlqIW5nsblewb3NBJBb0kXOm838is9H4qNecJ7mVuOw0rMpw3mb//AB817czLfo5p9+6yuelr36y+qKno5/K/ozb9nKHmKWGI6FjG5vOPhO+8SsziLOktlLizR0Q1K4x8Dy2owNtXAYicrgczHb8rhe1/IQSD1r1hr3TPWR5xFCuhqmOYpgk9O4tlic23zrEsPlDxp71oqsRXYs4sobKLK3lJHNSYfJKcscT5Cf2WF3eQLDrK9zthBZyaR4jVKTyis/ItknJ7OKYyb57g80CD4FjcX3F+46G2hGt1AWkq3bq/68fH8E16Pmq9b/bh+95CbP0srKuAmKQZZY7jm3ggZxcnTSwupOInCVMviW596I9EZq2Ox713M1LbyBz6GZrGue483ZrWlxNpWE2A1Oio8DJRvi28t/oXOMTdLSX7mZGcFqf3af8AkS/6rQdPV8y+qKLorPlf0Zt+CMIpoAQQRFECCLEEMFwQdxWYuedkmuLNHVsguSMXrsGqTLIRTzkF7yCIZCLFx3eCtJXfVqL4luXejPzqs1n8L3vufE0HkupJI4JhJG+MmS4D2OYSMjRcBwCqdJzjKcdV57O7mWmjoSjCWsstvsXRVpYGI47hFQamdwp5iDLKQRDIQQZHEEEN1C01F1aqinJbl3ozt1Vjsl8L3vuZceSuikjFRzkb483NWzscy9ucvbMBfeO9V2k7IycdVp79xP0dCUVLWTW7eX1VRZmNbW4TO6snc2CZzXPuC2KRwIsNxAsVo8JdWqYpyW7ijP4mqbuk1F7+DLDyW0Esck5kikjBbHbPG5l7F17ZgLqHpOyEox1Wnv3Ml6OhKMpaya3b0em32x75Xmpp25nOA5yMbyQLZ2dJsBceTRfMDjYwXR2bu5n3G4NyfSQ80ZxPA5pyvY5p6HNLT3EK4U4vamVTi1saJbBNlqipcAyMsad8j2lrQOkX1d1D1Lhdi6qlteb4I7VYWyx7Fl4s7NqdkZaV92NfLEQLPDcxBt4QeG/q63I4WI4rnhcbC1fE0mdMThJVPYs0WXknje0VAcxzQTEQS1wB0eDYka2sO9QtKOLcWnxJejU0pJrgR/KXh00lW10cMr28ywXZG94uHyG12jfqO9dtHWwjU1KSW3vfI5Y+ucrc0m9nDmcGw2Fzsr4HPglY0GS7nRPa0XhkAuSLDUgdq6Y62uVEkpJ7u9cTlhK5q6LcX9HwNfWfL4EIDHNqtj5qeRzo2OkgJJaWguLQfmvA1Ft19x046LRYXGwsilJ5S8e8ocThJ1ybis0VprCTYAk9ABJ7lN1lxImq+BrvJpA9lHZ7HMJkeQHNLTYhutjwWe0jJSuzTz2IvMBFqnastrLWoJNOPFKTnWZRvGo6woWPwv8AIpcVv3rmd8Pb0U8+4r0OGSudlyEdJIsO/j2LM16OxE56mq14vd/3yLWWJqjHPPMsGH4a2LUau4uPu6FpcHgKsMs1tlx/HAqrsRK3fu4HapxwCApte68jz/E78SsPi5a1834v1L6lZVx5Fg2fd+hHkLh67+9aTQ7zwy5srMasrWSStCIfEsYcC1wBB4FeLK42R1ZLNH2MnF5ogMQwUt8KO7h0cR1dKzeN0RKHxU7Vw71+fUtKMYpbJ7GfuDYa7OHvBaG7gdCT1dC9aM0fZ0itsWSW7PvZ8xeJjq6kXnmSE1Q8E2Nst+AsLXsDx1sPtDdxtLLrFJ5Pd+r6+5DjCOX7+7CRCsERwvoCAIAgCAIAgCAIAgCAIAgCAIAgCAIAgCAIAgCAIAgCAIAgCAIAgCAIAgCAIAgCAIAgCAIAgCApEjrknpJPeVgbHnNvxZoorKKRYNmnfo3Dod+IC0mg5Z0yXj7Iq8ev8ifgS6uiCEAQBAfJYL3sLjjbVeXFN55H3N7j6Xo+BAEAQBAEAQBAEAQBAEAQBAEAQBAEAQBAEAQBAEAQBAEAQBAEAQBAEAQBAEAQBAEAQBAEAQBAfMh0PUV5n1WfVvKOFgEaIntmTpJ9H3rRaCfwzXIrdIb4k4r8rggCAIAgCAIAgCAIAgCAIAgCAIAgCAIAgCAIAgCAIAgCAIAgCAIAgCAIAgCAIAgCAIAgCAIAgCAIAgCAIAgOKbConG5bqd9iR6goFmjcNZLWcdvhsJEcVbFZJnTBA1gytAAUuqmFUdWCyRxnOU3nJnouh5CAIAgCAIAgCAIAgCAIAgCAIAgCAIAgCAIAgCAIAgCAIAgCAIAgCAIAgCAIAgCAIAgCAIAgCAIAgCAIAgCAIAgCAIAgCAIAgCAIAgCAIAgCAIAgCAIAgCAIAgCAIAgCAIAgCAIAgCAIAgCAIAgCAIAgCAIAgCAIAgCAIAgCAIAgCAIAgCAIAgCA/9k="/>
          <p:cNvSpPr>
            <a:spLocks noChangeAspect="1" noChangeArrowheads="1"/>
          </p:cNvSpPr>
          <p:nvPr/>
        </p:nvSpPr>
        <p:spPr bwMode="auto">
          <a:xfrm>
            <a:off x="571500" y="3127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>
              <a:latin typeface="Trebuchet MS" pitchFamily="34" charset="0"/>
            </a:endParaRPr>
          </a:p>
        </p:txBody>
      </p:sp>
      <p:pic>
        <p:nvPicPr>
          <p:cNvPr id="25648" name="Picture 9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9359900" y="134938"/>
            <a:ext cx="2252663" cy="763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047163" y="1492250"/>
            <a:ext cx="2906712" cy="4246563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u="sng" dirty="0">
                <a:solidFill>
                  <a:schemeClr val="accent1"/>
                </a:solidFill>
                <a:latin typeface="+mj-lt"/>
                <a:cs typeface="+mn-cs"/>
              </a:rPr>
              <a:t>TARGET EXPANSION</a:t>
            </a:r>
            <a:endParaRPr lang="en-US" sz="1000" dirty="0">
              <a:solidFill>
                <a:schemeClr val="tx2"/>
              </a:solidFill>
              <a:latin typeface="+mn-lt"/>
              <a:cs typeface="+mn-cs"/>
            </a:endParaRPr>
          </a:p>
          <a:p>
            <a:pPr marL="285750" indent="-285750" fontAlgn="auto">
              <a:spcBef>
                <a:spcPts val="0"/>
              </a:spcBef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chemeClr val="tx2"/>
                </a:solidFill>
                <a:latin typeface="+mn-lt"/>
                <a:cs typeface="+mn-cs"/>
              </a:rPr>
              <a:t>Evaluating Partnership Opportunities</a:t>
            </a:r>
          </a:p>
          <a:p>
            <a:pPr marL="285750" indent="-285750" fontAlgn="auto">
              <a:spcBef>
                <a:spcPts val="0"/>
              </a:spcBef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chemeClr val="tx2"/>
                </a:solidFill>
                <a:latin typeface="+mn-lt"/>
                <a:cs typeface="+mn-cs"/>
              </a:rPr>
              <a:t>Approximately 180 cohorts over 3 years</a:t>
            </a:r>
          </a:p>
          <a:p>
            <a:pPr marL="285750" indent="-285750" fontAlgn="auto">
              <a:spcBef>
                <a:spcPts val="0"/>
              </a:spcBef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chemeClr val="tx2"/>
                </a:solidFill>
                <a:latin typeface="+mn-lt"/>
                <a:cs typeface="+mn-cs"/>
              </a:rPr>
              <a:t>3,200 People Served</a:t>
            </a:r>
          </a:p>
          <a:p>
            <a:pPr algn="ctr" fontAlgn="auto">
              <a:spcBef>
                <a:spcPts val="0"/>
              </a:spcBef>
              <a:spcAft>
                <a:spcPts val="600"/>
              </a:spcAft>
              <a:buClr>
                <a:schemeClr val="accent3"/>
              </a:buClr>
              <a:defRPr/>
            </a:pPr>
            <a:r>
              <a:rPr lang="en-US" sz="2000" b="1" u="sng" dirty="0">
                <a:solidFill>
                  <a:schemeClr val="accent1"/>
                </a:solidFill>
                <a:latin typeface="+mn-lt"/>
                <a:cs typeface="+mn-cs"/>
              </a:rPr>
              <a:t>TARGET ACTIVITY</a:t>
            </a:r>
          </a:p>
          <a:p>
            <a:pPr marL="342900" indent="-342900" fontAlgn="auto">
              <a:spcBef>
                <a:spcPts val="0"/>
              </a:spcBef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chemeClr val="tx2"/>
                </a:solidFill>
                <a:latin typeface="+mn-lt"/>
                <a:cs typeface="+mn-cs"/>
              </a:rPr>
              <a:t>25 Sites</a:t>
            </a:r>
          </a:p>
          <a:p>
            <a:pPr marL="342900" indent="-342900" fontAlgn="auto">
              <a:spcBef>
                <a:spcPts val="0"/>
              </a:spcBef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chemeClr val="tx2"/>
                </a:solidFill>
                <a:latin typeface="+mn-lt"/>
                <a:cs typeface="+mn-cs"/>
              </a:rPr>
              <a:t>5 Cohorts Per Site</a:t>
            </a:r>
          </a:p>
          <a:p>
            <a:pPr marL="342900" indent="-342900" fontAlgn="auto">
              <a:spcBef>
                <a:spcPts val="0"/>
              </a:spcBef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chemeClr val="tx2"/>
                </a:solidFill>
                <a:latin typeface="+mn-lt"/>
                <a:cs typeface="+mn-cs"/>
              </a:rPr>
              <a:t>4 More Cohorts In Original Sites</a:t>
            </a:r>
            <a:endParaRPr lang="en-US" sz="2000" dirty="0">
              <a:solidFill>
                <a:schemeClr val="tx2"/>
              </a:solidFill>
              <a:latin typeface="+mn-lt"/>
              <a:cs typeface="+mn-cs"/>
            </a:endParaRPr>
          </a:p>
        </p:txBody>
      </p:sp>
      <p:sp>
        <p:nvSpPr>
          <p:cNvPr id="26626" name="Slide Number Placeholder 5"/>
          <p:cNvSpPr txBox="1">
            <a:spLocks/>
          </p:cNvSpPr>
          <p:nvPr/>
        </p:nvSpPr>
        <p:spPr bwMode="auto">
          <a:xfrm>
            <a:off x="11544300" y="6483350"/>
            <a:ext cx="4810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fld id="{B24705C5-36AF-4EFB-852C-D8635C3B86DB}" type="slidenum">
              <a:rPr lang="en-US" sz="1500">
                <a:latin typeface="Trebuchet MS" pitchFamily="34" charset="0"/>
              </a:rPr>
              <a:pPr algn="ctr"/>
              <a:t>8</a:t>
            </a:fld>
            <a:endParaRPr lang="en-US" sz="1500">
              <a:latin typeface="Trebuchet MS" pitchFamily="34" charset="0"/>
            </a:endParaRPr>
          </a:p>
        </p:txBody>
      </p:sp>
      <p:pic>
        <p:nvPicPr>
          <p:cNvPr id="26627" name="Picture 2"/>
          <p:cNvPicPr>
            <a:picLocks noChangeAspect="1" noChangeArrowheads="1"/>
          </p:cNvPicPr>
          <p:nvPr/>
        </p:nvPicPr>
        <p:blipFill>
          <a:blip r:embed="rId2"/>
          <a:srcRect t="15323"/>
          <a:stretch>
            <a:fillRect/>
          </a:stretch>
        </p:blipFill>
        <p:spPr bwMode="auto">
          <a:xfrm>
            <a:off x="690563" y="1589088"/>
            <a:ext cx="8008937" cy="4935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58888" y="312738"/>
            <a:ext cx="6870700" cy="1058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863" y="160338"/>
            <a:ext cx="8597900" cy="831850"/>
          </a:xfrm>
        </p:spPr>
        <p:txBody>
          <a:bodyPr rtlCol="0"/>
          <a:lstStyle/>
          <a:p>
            <a:pPr algn="ctr" fontAlgn="auto">
              <a:spcAft>
                <a:spcPts val="0"/>
              </a:spcAft>
              <a:defRPr/>
            </a:pPr>
            <a:r>
              <a:rPr lang="en-US" sz="4000" dirty="0" smtClean="0">
                <a:solidFill>
                  <a:schemeClr val="accent3"/>
                </a:solidFill>
              </a:rPr>
              <a:t>Our Moral Challenge</a:t>
            </a:r>
            <a:endParaRPr lang="en-US" sz="4000" dirty="0">
              <a:solidFill>
                <a:schemeClr val="accent3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7850" y="1095375"/>
            <a:ext cx="8832850" cy="5540375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sz="2800" dirty="0">
                <a:solidFill>
                  <a:schemeClr val="tx2"/>
                </a:solidFill>
              </a:rPr>
              <a:t>Bringing the long-term unemployed to a platform of readiness, emotionally and professionally, is an essential duty of the American Workforce System</a:t>
            </a:r>
            <a:r>
              <a:rPr lang="en-US" sz="2800" dirty="0" smtClean="0">
                <a:solidFill>
                  <a:schemeClr val="tx2"/>
                </a:solidFill>
              </a:rPr>
              <a:t>.</a:t>
            </a: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sz="2800" dirty="0" smtClean="0">
                <a:solidFill>
                  <a:schemeClr val="tx2"/>
                </a:solidFill>
              </a:rPr>
              <a:t>The ways and means must be relevant to the needs of </a:t>
            </a:r>
            <a:r>
              <a:rPr lang="en-US" sz="2800" dirty="0">
                <a:solidFill>
                  <a:schemeClr val="tx2"/>
                </a:solidFill>
              </a:rPr>
              <a:t>the unemployed to </a:t>
            </a:r>
            <a:r>
              <a:rPr lang="en-US" sz="2800" dirty="0" smtClean="0">
                <a:solidFill>
                  <a:schemeClr val="tx2"/>
                </a:solidFill>
              </a:rPr>
              <a:t>prepare them </a:t>
            </a:r>
            <a:r>
              <a:rPr lang="en-US" sz="2800" dirty="0">
                <a:solidFill>
                  <a:schemeClr val="tx2"/>
                </a:solidFill>
              </a:rPr>
              <a:t>for work and convince employers they are worth keeping. </a:t>
            </a:r>
            <a:endParaRPr lang="en-US" sz="2800" dirty="0" smtClean="0">
              <a:solidFill>
                <a:schemeClr val="tx2"/>
              </a:solidFill>
            </a:endParaRPr>
          </a:p>
          <a:p>
            <a:pPr fontAlgn="auto">
              <a:spcAft>
                <a:spcPts val="600"/>
              </a:spcAft>
              <a:buFont typeface="Wingdings 3" charset="2"/>
              <a:buChar char=""/>
              <a:defRPr/>
            </a:pPr>
            <a:r>
              <a:rPr lang="en-US" sz="2800" dirty="0">
                <a:solidFill>
                  <a:schemeClr val="tx2"/>
                </a:solidFill>
                <a:cs typeface="Calibri" pitchFamily="34" charset="0"/>
              </a:rPr>
              <a:t>The long-term unemployed are slipping further away from ever having a chance for employment.</a:t>
            </a:r>
          </a:p>
          <a:p>
            <a:pPr fontAlgn="auto">
              <a:spcAft>
                <a:spcPts val="600"/>
              </a:spcAft>
              <a:buClr>
                <a:schemeClr val="accent3"/>
              </a:buClr>
              <a:buFont typeface="Wingdings 3" charset="2"/>
              <a:buChar char=""/>
              <a:defRPr/>
            </a:pPr>
            <a:r>
              <a:rPr lang="en-US" sz="2800" dirty="0">
                <a:solidFill>
                  <a:schemeClr val="accent3"/>
                </a:solidFill>
                <a:cs typeface="Calibri" pitchFamily="34" charset="0"/>
              </a:rPr>
              <a:t>Society will give us a “pass” if we chose to do nothing</a:t>
            </a:r>
            <a:r>
              <a:rPr lang="en-US" sz="2800" dirty="0" smtClean="0">
                <a:solidFill>
                  <a:schemeClr val="accent3"/>
                </a:solidFill>
                <a:cs typeface="Calibri" pitchFamily="34" charset="0"/>
              </a:rPr>
              <a:t>. This represents our moral challenge.</a:t>
            </a:r>
          </a:p>
        </p:txBody>
      </p:sp>
      <p:sp>
        <p:nvSpPr>
          <p:cNvPr id="27651" name="Slide Number Placeholder 5"/>
          <p:cNvSpPr txBox="1">
            <a:spLocks/>
          </p:cNvSpPr>
          <p:nvPr/>
        </p:nvSpPr>
        <p:spPr bwMode="auto">
          <a:xfrm>
            <a:off x="11544300" y="6483350"/>
            <a:ext cx="4810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fld id="{A14A98D6-5C63-486C-A82C-DCBAD38E78A3}" type="slidenum">
              <a:rPr lang="en-US" sz="1500">
                <a:latin typeface="Trebuchet MS" pitchFamily="34" charset="0"/>
              </a:rPr>
              <a:pPr algn="ctr"/>
              <a:t>9</a:t>
            </a:fld>
            <a:endParaRPr lang="en-US" sz="1500">
              <a:latin typeface="Trebuchet MS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036234" y="2590800"/>
            <a:ext cx="8119533" cy="1107996"/>
          </a:xfrm>
        </p:spPr>
        <p:txBody>
          <a:bodyPr rtlCol="0">
            <a:normAutofit lnSpcReduction="10000"/>
          </a:bodyPr>
          <a:lstStyle/>
          <a:p>
            <a:pPr marL="0" indent="0" fontAlgn="auto">
              <a:spcAft>
                <a:spcPts val="0"/>
              </a:spcAft>
              <a:buFont typeface="Wingdings 3" charset="2"/>
              <a:buNone/>
              <a:defRPr/>
            </a:pPr>
            <a:r>
              <a:rPr lang="en-US" sz="80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THANK </a:t>
            </a:r>
            <a:r>
              <a:rPr lang="en-US" sz="80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YOU</a:t>
            </a:r>
            <a:endParaRPr lang="en-US" sz="80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850900" y="4151313"/>
            <a:ext cx="6604000" cy="1527175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marL="396875" indent="-396875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FontTx/>
              <a:buBlip>
                <a:blip r:embed="rId2"/>
              </a:buBlip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indent="-396875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FontTx/>
              <a:buBlip>
                <a:blip r:embed="rId3"/>
              </a:buBlip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8888" indent="-344488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FontTx/>
              <a:buBlip>
                <a:blip r:embed="rId3"/>
              </a:buBlip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4963" indent="-346075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FontTx/>
              <a:buBlip>
                <a:blip r:embed="rId3"/>
              </a:buBlip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41513" indent="-336550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FontTx/>
              <a:buBlip>
                <a:blip r:embed="rId3"/>
              </a:buBlip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499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81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63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45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Tx/>
              <a:buNone/>
              <a:defRPr/>
            </a:pPr>
            <a:r>
              <a:rPr lang="en-US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Joseph Carbone</a:t>
            </a:r>
          </a:p>
          <a:p>
            <a:pPr marL="0" indent="0" fontAlgn="auto">
              <a:spcAft>
                <a:spcPts val="0"/>
              </a:spcAft>
              <a:buFontTx/>
              <a:buNone/>
              <a:defRPr/>
            </a:pPr>
            <a:r>
              <a:rPr lang="en-US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President &amp; CEO</a:t>
            </a:r>
          </a:p>
          <a:p>
            <a:pPr marL="0" indent="0" fontAlgn="auto">
              <a:spcAft>
                <a:spcPts val="0"/>
              </a:spcAft>
              <a:buFontTx/>
              <a:buNone/>
              <a:defRPr/>
            </a:pPr>
            <a:r>
              <a:rPr lang="en-US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The WorkPlace</a:t>
            </a:r>
          </a:p>
          <a:p>
            <a:pPr marL="0" indent="0" fontAlgn="auto">
              <a:spcAft>
                <a:spcPts val="0"/>
              </a:spcAft>
              <a:buFontTx/>
              <a:buNone/>
              <a:defRPr/>
            </a:pPr>
            <a:r>
              <a:rPr lang="en-US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www.platformtoemployment.com</a:t>
            </a:r>
          </a:p>
        </p:txBody>
      </p:sp>
      <p:pic>
        <p:nvPicPr>
          <p:cNvPr id="28675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14400" y="5867400"/>
            <a:ext cx="43688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6" name="Rectangle 5"/>
          <p:cNvSpPr>
            <a:spLocks noChangeArrowheads="1"/>
          </p:cNvSpPr>
          <p:nvPr/>
        </p:nvSpPr>
        <p:spPr bwMode="auto">
          <a:xfrm>
            <a:off x="0" y="44450"/>
            <a:ext cx="184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>
              <a:latin typeface="Trebuchet MS" pitchFamily="34" charset="0"/>
            </a:endParaRPr>
          </a:p>
        </p:txBody>
      </p:sp>
      <p:sp>
        <p:nvSpPr>
          <p:cNvPr id="28677" name="Rectangle 6"/>
          <p:cNvSpPr>
            <a:spLocks noChangeArrowheads="1"/>
          </p:cNvSpPr>
          <p:nvPr/>
        </p:nvSpPr>
        <p:spPr bwMode="auto">
          <a:xfrm>
            <a:off x="0" y="939800"/>
            <a:ext cx="121920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>
              <a:latin typeface="Trebuchet MS" pitchFamily="34" charset="0"/>
            </a:endParaRPr>
          </a:p>
        </p:txBody>
      </p:sp>
      <p:sp>
        <p:nvSpPr>
          <p:cNvPr id="28678" name="Rectangle 7"/>
          <p:cNvSpPr>
            <a:spLocks noChangeArrowheads="1"/>
          </p:cNvSpPr>
          <p:nvPr/>
        </p:nvSpPr>
        <p:spPr bwMode="auto">
          <a:xfrm>
            <a:off x="0" y="1606550"/>
            <a:ext cx="184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pic>
        <p:nvPicPr>
          <p:cNvPr id="28679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50900" y="731838"/>
            <a:ext cx="6870700" cy="1058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709</TotalTime>
  <Words>710</Words>
  <Application>Microsoft Office PowerPoint</Application>
  <PresentationFormat>Custom</PresentationFormat>
  <Paragraphs>91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Design Template</vt:lpstr>
      </vt:variant>
      <vt:variant>
        <vt:i4>5</vt:i4>
      </vt:variant>
      <vt:variant>
        <vt:lpstr>Slide Titles</vt:lpstr>
      </vt:variant>
      <vt:variant>
        <vt:i4>10</vt:i4>
      </vt:variant>
    </vt:vector>
  </HeadingPairs>
  <TitlesOfParts>
    <vt:vector size="20" baseType="lpstr">
      <vt:lpstr>Trebuchet MS</vt:lpstr>
      <vt:lpstr>Arial</vt:lpstr>
      <vt:lpstr>Wingdings 3</vt:lpstr>
      <vt:lpstr>Calibri</vt:lpstr>
      <vt:lpstr>Times New Roman</vt:lpstr>
      <vt:lpstr>Facet</vt:lpstr>
      <vt:lpstr>Facet</vt:lpstr>
      <vt:lpstr>Facet</vt:lpstr>
      <vt:lpstr>Facet</vt:lpstr>
      <vt:lpstr>Facet</vt:lpstr>
      <vt:lpstr>MIT MINI-CONFERENCE The Crisis of Long Term Unemployment: What Can be Done?</vt:lpstr>
      <vt:lpstr>Addressing Post-Recession Workforce Challenges</vt:lpstr>
      <vt:lpstr>Slide 3</vt:lpstr>
      <vt:lpstr>Slide 4</vt:lpstr>
      <vt:lpstr>Slide 5</vt:lpstr>
      <vt:lpstr>What Happens To The Long-Term Unemployed?  Status Of Those Who Said They Had Been Unemployed For 27 Weeks Or More In A Given Month In 2008-12 And Were Re-Interviewed 15 Months Later</vt:lpstr>
      <vt:lpstr>Slide 7</vt:lpstr>
      <vt:lpstr>Slide 8</vt:lpstr>
      <vt:lpstr>Our Moral Challenge</vt:lpstr>
      <vt:lpstr>Slide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MIT MINI-CONFERENCE The Crisis of Long Term Unemployment: What Can be Done?</dc:title>
  <dc:creator>Tom Long</dc:creator>
  <cp:lastModifiedBy>Justin Fugazzie</cp:lastModifiedBy>
  <cp:revision>33</cp:revision>
  <cp:lastPrinted>2014-05-02T19:11:26Z</cp:lastPrinted>
  <dcterms:modified xsi:type="dcterms:W3CDTF">2014-05-08T14:40:07Z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TC034180659991</vt:lpwstr>
  </property>
</Properties>
</file>