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notesMasterIdLst>
    <p:notesMasterId r:id="rId34"/>
  </p:notesMasterIdLst>
  <p:handoutMasterIdLst>
    <p:handoutMasterId r:id="rId35"/>
  </p:handoutMasterIdLst>
  <p:sldIdLst>
    <p:sldId id="256" r:id="rId2"/>
    <p:sldId id="257" r:id="rId3"/>
    <p:sldId id="258" r:id="rId4"/>
    <p:sldId id="259" r:id="rId5"/>
    <p:sldId id="262" r:id="rId6"/>
    <p:sldId id="289" r:id="rId7"/>
    <p:sldId id="290" r:id="rId8"/>
    <p:sldId id="265" r:id="rId9"/>
    <p:sldId id="268" r:id="rId10"/>
    <p:sldId id="269" r:id="rId11"/>
    <p:sldId id="270" r:id="rId12"/>
    <p:sldId id="292" r:id="rId13"/>
    <p:sldId id="272" r:id="rId14"/>
    <p:sldId id="273" r:id="rId15"/>
    <p:sldId id="274" r:id="rId16"/>
    <p:sldId id="277" r:id="rId17"/>
    <p:sldId id="279" r:id="rId18"/>
    <p:sldId id="283" r:id="rId19"/>
    <p:sldId id="284" r:id="rId20"/>
    <p:sldId id="302" r:id="rId21"/>
    <p:sldId id="291" r:id="rId22"/>
    <p:sldId id="285" r:id="rId23"/>
    <p:sldId id="286" r:id="rId24"/>
    <p:sldId id="293" r:id="rId25"/>
    <p:sldId id="294" r:id="rId26"/>
    <p:sldId id="288" r:id="rId27"/>
    <p:sldId id="298" r:id="rId28"/>
    <p:sldId id="299" r:id="rId29"/>
    <p:sldId id="296" r:id="rId30"/>
    <p:sldId id="300" r:id="rId31"/>
    <p:sldId id="303" r:id="rId32"/>
    <p:sldId id="301"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87034" autoAdjust="0"/>
  </p:normalViewPr>
  <p:slideViewPr>
    <p:cSldViewPr>
      <p:cViewPr>
        <p:scale>
          <a:sx n="77" d="100"/>
          <a:sy n="77" d="100"/>
        </p:scale>
        <p:origin x="-1164"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0AA355DD-C5F9-4258-BA28-3612E19BCCBE}" type="datetimeFigureOut">
              <a:rPr lang="en-US"/>
              <a:pPr>
                <a:defRPr/>
              </a:pPr>
              <a:t>5/7/2014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FC473D7D-CCF8-4551-AEB1-F700E40E66B1}"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AB24AB8D-941C-4F98-A022-E12ACDF17A03}" type="datetimeFigureOut">
              <a:rPr lang="en-US"/>
              <a:pPr>
                <a:defRPr/>
              </a:pPr>
              <a:t>5/7/2014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45FB1E2F-283E-4284-8B52-88FC107A1FC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Explain a meta analysis:</a:t>
            </a:r>
          </a:p>
          <a:p>
            <a:pPr>
              <a:spcBef>
                <a:spcPct val="0"/>
              </a:spcBef>
            </a:pPr>
            <a:r>
              <a:rPr lang="en-US" smtClean="0"/>
              <a:t>	A statistical summary of research studies….</a:t>
            </a:r>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63E2041-EC0B-4419-BDB8-2CAE3FFDA194}" type="slidenum">
              <a:rPr lang="en-US">
                <a:cs typeface="Arial" charset="0"/>
              </a:rPr>
              <a:pPr fontAlgn="base">
                <a:spcBef>
                  <a:spcPct val="0"/>
                </a:spcBef>
                <a:spcAft>
                  <a:spcPct val="0"/>
                </a:spcAft>
              </a:pPr>
              <a:t>12</a:t>
            </a:fld>
            <a:endParaRPr lang="en-US">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This meta-analysis indicated that the “odds of finding employment were 2.67 times higher for job seekers participating in job search interventions compared to job seekers in the control group, who did not participate in such intervention programs.</a:t>
            </a:r>
          </a:p>
          <a:p>
            <a:pPr>
              <a:spcBef>
                <a:spcPct val="0"/>
              </a:spcBef>
            </a:pPr>
            <a:endParaRPr lang="en-US" smtClean="0"/>
          </a:p>
        </p:txBody>
      </p:sp>
      <p:sp>
        <p:nvSpPr>
          <p:cNvPr id="358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7BF4086-A5DD-478D-9DB8-45C95F25AB0C}" type="slidenum">
              <a:rPr lang="en-US">
                <a:cs typeface="Arial" charset="0"/>
              </a:rPr>
              <a:pPr fontAlgn="base">
                <a:spcBef>
                  <a:spcPct val="0"/>
                </a:spcBef>
                <a:spcAft>
                  <a:spcPct val="0"/>
                </a:spcAft>
              </a:pPr>
              <a:t>19</a:t>
            </a:fld>
            <a:endParaRPr lang="en-US">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“Furthermore, results from meta-analytic path analysis indicate that job search interventions</a:t>
            </a:r>
          </a:p>
          <a:p>
            <a:pPr>
              <a:spcBef>
                <a:spcPct val="0"/>
              </a:spcBef>
            </a:pPr>
            <a:r>
              <a:rPr lang="en-US" smtClean="0"/>
              <a:t> lead to higher probability of employment by increasing job seekers’ job search skills, job search self-efficacy, and job search behaviors.</a:t>
            </a:r>
          </a:p>
        </p:txBody>
      </p:sp>
      <p:sp>
        <p:nvSpPr>
          <p:cNvPr id="389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D31E8C3-D468-41E1-948D-1660610CA565}" type="slidenum">
              <a:rPr lang="en-US">
                <a:cs typeface="Arial" charset="0"/>
              </a:rPr>
              <a:pPr fontAlgn="base">
                <a:spcBef>
                  <a:spcPct val="0"/>
                </a:spcBef>
                <a:spcAft>
                  <a:spcPct val="0"/>
                </a:spcAft>
              </a:pPr>
              <a:t>21</a:t>
            </a:fld>
            <a:endParaRPr lang="en-US">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I propose that we need to break out the mold of existing practices to embrace a more inclusive, justice-oriented perspective that can inform a broad array of individual and systemic interventions.</a:t>
            </a:r>
          </a:p>
        </p:txBody>
      </p:sp>
      <p:sp>
        <p:nvSpPr>
          <p:cNvPr id="409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3304A68-8199-4FB8-8B1E-D322B946E799}" type="slidenum">
              <a:rPr lang="en-US">
                <a:cs typeface="Arial" charset="0"/>
              </a:rPr>
              <a:pPr fontAlgn="base">
                <a:spcBef>
                  <a:spcPct val="0"/>
                </a:spcBef>
                <a:spcAft>
                  <a:spcPct val="0"/>
                </a:spcAft>
              </a:pPr>
              <a:t>22</a:t>
            </a:fld>
            <a:endParaRPr lang="en-US">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F4A8E28B-EBD6-4B92-BD4A-0B8858448D6C}" type="datetimeFigureOut">
              <a:rPr lang="en-US"/>
              <a:pPr>
                <a:defRPr/>
              </a:pPr>
              <a:t>5/7/2014</a:t>
            </a:fld>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72ECD439-E53B-4972-BCC0-866481C371FE}"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84FDC5CF-3331-48F7-8D29-C570EDCF900A}" type="datetimeFigureOut">
              <a:rPr lang="en-US"/>
              <a:pPr>
                <a:defRPr/>
              </a:pPr>
              <a:t>5/7/2014</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6A7E471E-FC16-4124-8DC1-7B6A5F93FE5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31590DB-C41D-4245-B409-B65472CA3537}" type="datetimeFigureOut">
              <a:rPr lang="en-US"/>
              <a:pPr>
                <a:defRPr/>
              </a:pPr>
              <a:t>5/7/2014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F6510FD-6E34-4F9A-BC0B-F6973ABD83E0}"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A732E0E7-7617-48A8-88F8-2BBBE91AABDF}" type="datetimeFigureOut">
              <a:rPr lang="en-US"/>
              <a:pPr>
                <a:defRPr/>
              </a:pPr>
              <a:t>5/7/2014</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A9121EB0-7CD5-40A1-B823-FAF919563BC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B5CCCA82-5301-4E67-8A12-73C366DB6A43}" type="datetimeFigureOut">
              <a:rPr lang="en-US"/>
              <a:pPr>
                <a:defRPr/>
              </a:pPr>
              <a:t>5/7/2014</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83D28878-68EE-4A1D-BF40-03227242835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18610412-166B-4825-92C6-7477507DD2A8}" type="datetimeFigureOut">
              <a:rPr lang="en-US"/>
              <a:pPr>
                <a:defRPr/>
              </a:pPr>
              <a:t>5/7/2014</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F88F9F6D-88C5-4CEE-9613-6A361F66DE2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EF4E6630-952B-4A19-BF65-796E4ABD5949}" type="datetimeFigureOut">
              <a:rPr lang="en-US"/>
              <a:pPr>
                <a:defRPr/>
              </a:pPr>
              <a:t>5/7/2014</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7F38AFCA-35A9-4946-A07A-FFDC91B512A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F36CCC3E-F735-49DD-87DB-C89EB5A050ED}" type="datetimeFigureOut">
              <a:rPr lang="en-US"/>
              <a:pPr>
                <a:defRPr/>
              </a:pPr>
              <a:t>5/7/2014</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2069ECD2-210B-4CCE-AEEB-18995339C65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2E3156EC-D3DF-4F90-833C-4A49E029417D}" type="datetimeFigureOut">
              <a:rPr lang="en-US"/>
              <a:pPr>
                <a:defRPr/>
              </a:pPr>
              <a:t>5/7/2014</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10B46B54-2666-4121-A29C-0A59562E926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F5AD866A-F37F-42D3-8279-2DA9412D24DA}" type="datetimeFigureOut">
              <a:rPr lang="en-US"/>
              <a:pPr>
                <a:defRPr/>
              </a:pPr>
              <a:t>5/7/2014</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5FA8C653-D150-4EC6-847D-614B9B8F830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56A44881-1DEB-422F-A270-4C11167518F0}" type="datetimeFigureOut">
              <a:rPr lang="en-US"/>
              <a:pPr>
                <a:defRPr/>
              </a:pPr>
              <a:t>5/7/2014</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85EF9225-AF7D-461C-9A78-EC7B1DFBFAE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fld id="{6DEEF13B-A56B-4F62-9DB0-BB352BEE42CB}" type="datetimeFigureOut">
              <a:rPr lang="en-US"/>
              <a:pPr>
                <a:defRPr/>
              </a:pPr>
              <a:t>5/7/2014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fld id="{975C633F-63B9-4843-A599-E6814CDCF1D6}"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936" r:id="rId1"/>
    <p:sldLayoutId id="2147483935" r:id="rId2"/>
    <p:sldLayoutId id="2147483937" r:id="rId3"/>
    <p:sldLayoutId id="2147483934" r:id="rId4"/>
    <p:sldLayoutId id="2147483933" r:id="rId5"/>
    <p:sldLayoutId id="2147483932" r:id="rId6"/>
    <p:sldLayoutId id="2147483931" r:id="rId7"/>
    <p:sldLayoutId id="2147483930" r:id="rId8"/>
    <p:sldLayoutId id="2147483938" r:id="rId9"/>
    <p:sldLayoutId id="2147483929" r:id="rId10"/>
    <p:sldLayoutId id="2147483928"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fontAlgn="auto">
              <a:spcAft>
                <a:spcPts val="0"/>
              </a:spcAft>
              <a:defRPr/>
            </a:pPr>
            <a:r>
              <a:rPr lang="en-US" dirty="0" smtClean="0"/>
              <a:t>The Challenges of Long-Term Unemployment:</a:t>
            </a:r>
            <a:br>
              <a:rPr lang="en-US" dirty="0" smtClean="0"/>
            </a:br>
            <a:endParaRPr lang="en-US" dirty="0"/>
          </a:p>
        </p:txBody>
      </p:sp>
      <p:sp>
        <p:nvSpPr>
          <p:cNvPr id="15362" name="Subtitle 2"/>
          <p:cNvSpPr>
            <a:spLocks noGrp="1"/>
          </p:cNvSpPr>
          <p:nvPr>
            <p:ph type="subTitle" idx="1"/>
          </p:nvPr>
        </p:nvSpPr>
        <p:spPr>
          <a:xfrm>
            <a:off x="722313" y="2743200"/>
            <a:ext cx="7812087" cy="3124200"/>
          </a:xfrm>
        </p:spPr>
        <p:txBody>
          <a:bodyPr/>
          <a:lstStyle/>
          <a:p>
            <a:pPr marR="0"/>
            <a:r>
              <a:rPr lang="en-US" sz="2400" smtClean="0"/>
              <a:t>The Promise of an Inclusive Psychology-of-Working Perspective for Counseling Practice and Public Policy</a:t>
            </a:r>
          </a:p>
          <a:p>
            <a:pPr marR="0"/>
            <a:endParaRPr lang="en-US" smtClean="0"/>
          </a:p>
          <a:p>
            <a:pPr marR="0"/>
            <a:r>
              <a:rPr lang="en-US" smtClean="0"/>
              <a:t>David L. Blustein</a:t>
            </a:r>
          </a:p>
          <a:p>
            <a:pPr marR="0"/>
            <a:r>
              <a:rPr lang="en-US" smtClean="0"/>
              <a:t>Boston College</a:t>
            </a:r>
          </a:p>
          <a:p>
            <a:pPr marR="0"/>
            <a:r>
              <a:rPr lang="en-US" smtClean="0"/>
              <a:t>blusteid@bc.edu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My Contribution to the Conference</a:t>
            </a:r>
            <a:endParaRPr lang="en-US" dirty="0"/>
          </a:p>
        </p:txBody>
      </p:sp>
      <p:sp>
        <p:nvSpPr>
          <p:cNvPr id="16386" name="Content Placeholder 2"/>
          <p:cNvSpPr>
            <a:spLocks noGrp="1"/>
          </p:cNvSpPr>
          <p:nvPr>
            <p:ph idx="1"/>
          </p:nvPr>
        </p:nvSpPr>
        <p:spPr/>
        <p:txBody>
          <a:bodyPr/>
          <a:lstStyle/>
          <a:p>
            <a:r>
              <a:rPr lang="en-US" smtClean="0"/>
              <a:t>As a scholar in vocational psychology</a:t>
            </a:r>
          </a:p>
          <a:p>
            <a:r>
              <a:rPr lang="en-US" smtClean="0"/>
              <a:t>As a practitioner who works with the long-term unemployed</a:t>
            </a:r>
          </a:p>
          <a:p>
            <a:r>
              <a:rPr lang="en-US" smtClean="0"/>
              <a:t>As a researcher who studies working and unemployment</a:t>
            </a:r>
          </a:p>
          <a:p>
            <a:r>
              <a:rPr lang="en-US" smtClean="0"/>
              <a:t>As an educator of counselors and psychologists</a:t>
            </a:r>
          </a:p>
          <a:p>
            <a:r>
              <a:rPr lang="en-US" smtClean="0"/>
              <a:t>As a passionate advocate for justice and equity for 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US" smtClean="0"/>
              <a:t>Overarching Question</a:t>
            </a:r>
          </a:p>
        </p:txBody>
      </p:sp>
      <p:sp>
        <p:nvSpPr>
          <p:cNvPr id="17410" name="Content Placeholder 2"/>
          <p:cNvSpPr>
            <a:spLocks noGrp="1"/>
          </p:cNvSpPr>
          <p:nvPr>
            <p:ph idx="1"/>
          </p:nvPr>
        </p:nvSpPr>
        <p:spPr/>
        <p:txBody>
          <a:bodyPr/>
          <a:lstStyle/>
          <a:p>
            <a:r>
              <a:rPr lang="en-US" smtClean="0"/>
              <a:t>What sorts of interventions work with the long-term unemployed?</a:t>
            </a:r>
          </a:p>
          <a:p>
            <a:pPr lvl="1"/>
            <a:r>
              <a:rPr lang="en-US" smtClean="0"/>
              <a:t>To what extent is traditional career counseling effective?</a:t>
            </a:r>
          </a:p>
          <a:p>
            <a:pPr lvl="1"/>
            <a:r>
              <a:rPr lang="en-US" smtClean="0"/>
              <a:t>What are our best options to help the long-term unemployed…</a:t>
            </a:r>
          </a:p>
          <a:p>
            <a:pPr lvl="2"/>
            <a:r>
              <a:rPr lang="en-US" smtClean="0"/>
              <a:t>At the individual level???</a:t>
            </a:r>
          </a:p>
          <a:p>
            <a:pPr lvl="2"/>
            <a:r>
              <a:rPr lang="en-US" smtClean="0"/>
              <a:t>At the systemic level???</a:t>
            </a:r>
          </a:p>
          <a:p>
            <a:endParaRPr lang="en-US"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What do we know about long-term unemployment?</a:t>
            </a:r>
            <a:endParaRPr lang="en-US" dirty="0"/>
          </a:p>
        </p:txBody>
      </p:sp>
      <p:sp>
        <p:nvSpPr>
          <p:cNvPr id="18434" name="Content Placeholder 2"/>
          <p:cNvSpPr>
            <a:spLocks noGrp="1"/>
          </p:cNvSpPr>
          <p:nvPr>
            <p:ph idx="1"/>
          </p:nvPr>
        </p:nvSpPr>
        <p:spPr/>
        <p:txBody>
          <a:bodyPr/>
          <a:lstStyle/>
          <a:p>
            <a:r>
              <a:rPr lang="en-US" smtClean="0"/>
              <a:t>In order to think carefully about how to manage this crisis, we need to know more about the experience of long-term unemployment.</a:t>
            </a:r>
          </a:p>
        </p:txBody>
      </p:sp>
      <p:pic>
        <p:nvPicPr>
          <p:cNvPr id="18435" name="Picture 2" descr="C:\Users\BLUSTEID\AppData\Local\Microsoft\Windows\Temporary Internet Files\Content.IE5\VTH1LM1U\MC900056131[1].wmf"/>
          <p:cNvPicPr>
            <a:picLocks noChangeAspect="1" noChangeArrowheads="1"/>
          </p:cNvPicPr>
          <p:nvPr/>
        </p:nvPicPr>
        <p:blipFill>
          <a:blip r:embed="rId2"/>
          <a:srcRect/>
          <a:stretch>
            <a:fillRect/>
          </a:stretch>
        </p:blipFill>
        <p:spPr bwMode="auto">
          <a:xfrm>
            <a:off x="3429000" y="3581400"/>
            <a:ext cx="2286000" cy="22860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1600200" y="990600"/>
            <a:ext cx="6629400" cy="1600200"/>
          </a:xfrm>
        </p:spPr>
        <p:txBody>
          <a:bodyPr/>
          <a:lstStyle/>
          <a:p>
            <a:r>
              <a:rPr lang="en-US" altLang="en-US" smtClean="0"/>
              <a:t>Where can we find answers?</a:t>
            </a:r>
          </a:p>
        </p:txBody>
      </p:sp>
      <p:sp>
        <p:nvSpPr>
          <p:cNvPr id="19458" name="Content Placeholder 2"/>
          <p:cNvSpPr>
            <a:spLocks noGrp="1"/>
          </p:cNvSpPr>
          <p:nvPr>
            <p:ph idx="1"/>
          </p:nvPr>
        </p:nvSpPr>
        <p:spPr>
          <a:xfrm>
            <a:off x="457200" y="2819400"/>
            <a:ext cx="8077200" cy="3306763"/>
          </a:xfrm>
        </p:spPr>
        <p:txBody>
          <a:bodyPr/>
          <a:lstStyle/>
          <a:p>
            <a:r>
              <a:rPr lang="en-US" altLang="en-US" sz="2800" smtClean="0"/>
              <a:t>Narratives and memoirs of the unemployed:</a:t>
            </a:r>
          </a:p>
          <a:p>
            <a:pPr lvl="1"/>
            <a:r>
              <a:rPr lang="en-US" altLang="en-US" smtClean="0"/>
              <a:t>Staying in touch with the real lived experience</a:t>
            </a:r>
          </a:p>
          <a:p>
            <a:r>
              <a:rPr lang="en-US" altLang="en-US" sz="2800" smtClean="0"/>
              <a:t>Research:</a:t>
            </a:r>
          </a:p>
          <a:p>
            <a:pPr lvl="1"/>
            <a:r>
              <a:rPr lang="en-US" altLang="en-US" smtClean="0"/>
              <a:t>Creating the foundation for evidence-based practice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normAutofit fontScale="90000"/>
          </a:bodyPr>
          <a:lstStyle/>
          <a:p>
            <a:pPr fontAlgn="auto">
              <a:spcAft>
                <a:spcPts val="0"/>
              </a:spcAft>
              <a:defRPr/>
            </a:pPr>
            <a:r>
              <a:rPr lang="en-US" dirty="0" smtClean="0"/>
              <a:t>Vignettes from the Unemployed</a:t>
            </a:r>
          </a:p>
        </p:txBody>
      </p:sp>
      <p:sp>
        <p:nvSpPr>
          <p:cNvPr id="20482" name="Content Placeholder 2"/>
          <p:cNvSpPr>
            <a:spLocks noGrp="1"/>
          </p:cNvSpPr>
          <p:nvPr>
            <p:ph idx="1"/>
          </p:nvPr>
        </p:nvSpPr>
        <p:spPr>
          <a:xfrm>
            <a:off x="381000" y="2590800"/>
            <a:ext cx="8077200" cy="3886200"/>
          </a:xfrm>
        </p:spPr>
        <p:txBody>
          <a:bodyPr/>
          <a:lstStyle/>
          <a:p>
            <a:r>
              <a:rPr lang="en-US" smtClean="0"/>
              <a:t>It’s done a number to my confidence…it’s affected my desire to be proactive in myself… there’s certainly a depression involved in there. I’m certainly down. I know I was happier when I worked ‘cause I had friends. I was keeping busy, healthier in more ways than one… physical, mental, everything.</a:t>
            </a:r>
            <a:endParaRPr lang="en-US" sz="1800" smtClean="0"/>
          </a:p>
          <a:p>
            <a:r>
              <a:rPr lang="en-US" sz="1800" smtClean="0"/>
              <a:t>Boston College Unemployment study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fontScale="90000"/>
          </a:bodyPr>
          <a:lstStyle/>
          <a:p>
            <a:pPr fontAlgn="auto">
              <a:spcAft>
                <a:spcPts val="0"/>
              </a:spcAft>
              <a:defRPr/>
            </a:pPr>
            <a:r>
              <a:rPr lang="en-US" dirty="0" smtClean="0"/>
              <a:t>Vignettes from the Unemployed</a:t>
            </a:r>
          </a:p>
        </p:txBody>
      </p:sp>
      <p:sp>
        <p:nvSpPr>
          <p:cNvPr id="21506" name="Content Placeholder 2"/>
          <p:cNvSpPr>
            <a:spLocks noGrp="1"/>
          </p:cNvSpPr>
          <p:nvPr>
            <p:ph idx="1"/>
          </p:nvPr>
        </p:nvSpPr>
        <p:spPr>
          <a:xfrm>
            <a:off x="457200" y="1905000"/>
            <a:ext cx="8305800" cy="4525963"/>
          </a:xfrm>
        </p:spPr>
        <p:txBody>
          <a:bodyPr/>
          <a:lstStyle/>
          <a:p>
            <a:r>
              <a:rPr lang="en-US" sz="2800" smtClean="0"/>
              <a:t>And they said that you had counselors here but a counselor cannot do anything for me. You have a job-- what can you possibly do for me that you’ve got a job… And when I leave you, you still have a job. I’m out here hustling the best I can to make sure that I still have a roof over my head and still able to eat and I can still apply myself and get some a little bit of satisfaction in the process…</a:t>
            </a:r>
          </a:p>
          <a:p>
            <a:r>
              <a:rPr lang="en-US" sz="1800" smtClean="0"/>
              <a:t>Boston College Unemployment study</a:t>
            </a:r>
          </a:p>
          <a:p>
            <a:pPr>
              <a:buFont typeface="Wingdings 2" pitchFamily="18" charset="2"/>
              <a:buNone/>
            </a:pPr>
            <a:endParaRPr lang="en-US" smtClean="0"/>
          </a:p>
          <a:p>
            <a:endParaRPr lang="en-US"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838200" y="533400"/>
            <a:ext cx="7696200" cy="1371600"/>
          </a:xfrm>
        </p:spPr>
        <p:txBody>
          <a:bodyPr rtlCol="0">
            <a:normAutofit fontScale="90000"/>
          </a:bodyPr>
          <a:lstStyle/>
          <a:p>
            <a:pPr fontAlgn="auto">
              <a:spcAft>
                <a:spcPts val="0"/>
              </a:spcAft>
              <a:defRPr/>
            </a:pPr>
            <a:r>
              <a:rPr lang="en-US" altLang="en-US" sz="4800" dirty="0" smtClean="0"/>
              <a:t>Vignettes from the unemployed</a:t>
            </a:r>
          </a:p>
        </p:txBody>
      </p:sp>
      <p:sp>
        <p:nvSpPr>
          <p:cNvPr id="10243" name="Content Placeholder 2"/>
          <p:cNvSpPr>
            <a:spLocks noGrp="1"/>
          </p:cNvSpPr>
          <p:nvPr>
            <p:ph idx="1"/>
          </p:nvPr>
        </p:nvSpPr>
        <p:spPr>
          <a:xfrm>
            <a:off x="457200" y="2667000"/>
            <a:ext cx="8153400" cy="3459163"/>
          </a:xfrm>
        </p:spPr>
        <p:txBody>
          <a:bodyPr rtlCol="0">
            <a:normAutofit lnSpcReduction="10000"/>
          </a:bodyPr>
          <a:lstStyle/>
          <a:p>
            <a:pPr marL="274320" indent="-274320" fontAlgn="auto">
              <a:spcAft>
                <a:spcPts val="0"/>
              </a:spcAft>
              <a:buClr>
                <a:schemeClr val="accent3"/>
              </a:buClr>
              <a:buFont typeface="Wingdings 2"/>
              <a:buChar char=""/>
              <a:defRPr/>
            </a:pPr>
            <a:r>
              <a:rPr lang="en-US" altLang="en-US" dirty="0" smtClean="0"/>
              <a:t>“Every time I think about money, I shut down because there is none. I get major panic attacks. I just don’t know what we’re going to do.” </a:t>
            </a:r>
          </a:p>
          <a:p>
            <a:pPr marL="274320" indent="-274320" fontAlgn="auto">
              <a:spcAft>
                <a:spcPts val="0"/>
              </a:spcAft>
              <a:buClr>
                <a:schemeClr val="accent3"/>
              </a:buClr>
              <a:buFont typeface="Arial" charset="0"/>
              <a:buNone/>
              <a:defRPr/>
            </a:pPr>
            <a:endParaRPr lang="en-US" altLang="en-US" dirty="0" smtClean="0"/>
          </a:p>
          <a:p>
            <a:pPr marL="274320" indent="-274320" fontAlgn="auto">
              <a:spcAft>
                <a:spcPts val="0"/>
              </a:spcAft>
              <a:buClr>
                <a:schemeClr val="accent3"/>
              </a:buClr>
              <a:buFont typeface="Wingdings 2"/>
              <a:buChar char=""/>
              <a:defRPr/>
            </a:pPr>
            <a:r>
              <a:rPr lang="en-US" altLang="en-US" dirty="0" smtClean="0"/>
              <a:t>“After struggling and struggling and not being able to pay my house payments or my other bills, I finally sucked up my pride; I got food stamps just to help feed my daughter.”</a:t>
            </a:r>
          </a:p>
          <a:p>
            <a:pPr marL="640080" lvl="1" indent="-274320" fontAlgn="auto">
              <a:spcAft>
                <a:spcPts val="0"/>
              </a:spcAft>
              <a:buFont typeface="Wingdings 2"/>
              <a:buChar char=""/>
              <a:defRPr/>
            </a:pPr>
            <a:r>
              <a:rPr lang="en-US" altLang="en-US" sz="1800" dirty="0" smtClean="0"/>
              <a:t>New York Times, 12/14/09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533400" y="1447800"/>
            <a:ext cx="8229600" cy="1143000"/>
          </a:xfrm>
        </p:spPr>
        <p:txBody>
          <a:bodyPr rtlCol="0">
            <a:normAutofit fontScale="90000"/>
          </a:bodyPr>
          <a:lstStyle/>
          <a:p>
            <a:pPr fontAlgn="auto">
              <a:spcAft>
                <a:spcPts val="0"/>
              </a:spcAft>
              <a:defRPr/>
            </a:pPr>
            <a:r>
              <a:rPr lang="en-US" altLang="en-US" smtClean="0"/>
              <a:t>The Unemployed:</a:t>
            </a:r>
            <a:br>
              <a:rPr lang="en-US" altLang="en-US" smtClean="0"/>
            </a:br>
            <a:r>
              <a:rPr lang="en-US" altLang="en-US" smtClean="0"/>
              <a:t>Real People with Real Problems</a:t>
            </a:r>
            <a:br>
              <a:rPr lang="en-US" altLang="en-US" smtClean="0"/>
            </a:br>
            <a:endParaRPr lang="en-US" altLang="en-US" smtClean="0"/>
          </a:p>
        </p:txBody>
      </p:sp>
      <p:pic>
        <p:nvPicPr>
          <p:cNvPr id="23554" name="Picture 2"/>
          <p:cNvPicPr>
            <a:picLocks noGrp="1" noChangeAspect="1" noChangeArrowheads="1"/>
          </p:cNvPicPr>
          <p:nvPr>
            <p:ph idx="1"/>
          </p:nvPr>
        </p:nvPicPr>
        <p:blipFill>
          <a:blip r:embed="rId2"/>
          <a:srcRect/>
          <a:stretch>
            <a:fillRect/>
          </a:stretch>
        </p:blipFill>
        <p:spPr>
          <a:xfrm>
            <a:off x="2286000" y="2895600"/>
            <a:ext cx="4322763" cy="3167063"/>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81000" y="990600"/>
            <a:ext cx="8458200" cy="1646238"/>
          </a:xfrm>
        </p:spPr>
        <p:txBody>
          <a:bodyPr rtlCol="0">
            <a:normAutofit fontScale="90000"/>
          </a:bodyPr>
          <a:lstStyle/>
          <a:p>
            <a:pPr fontAlgn="auto">
              <a:spcAft>
                <a:spcPts val="0"/>
              </a:spcAft>
              <a:defRPr/>
            </a:pPr>
            <a:r>
              <a:rPr lang="en-US" altLang="en-US" smtClean="0"/>
              <a:t>The Unemployed:</a:t>
            </a:r>
            <a:br>
              <a:rPr lang="en-US" altLang="en-US" smtClean="0"/>
            </a:br>
            <a:r>
              <a:rPr lang="en-US" altLang="en-US" smtClean="0"/>
              <a:t>Real People with Real Problems</a:t>
            </a:r>
            <a:br>
              <a:rPr lang="en-US" altLang="en-US" smtClean="0"/>
            </a:br>
            <a:endParaRPr lang="en-US" altLang="en-US" smtClean="0"/>
          </a:p>
        </p:txBody>
      </p:sp>
      <p:pic>
        <p:nvPicPr>
          <p:cNvPr id="24578" name="Picture 4"/>
          <p:cNvPicPr>
            <a:picLocks noGrp="1" noChangeAspect="1" noChangeArrowheads="1"/>
          </p:cNvPicPr>
          <p:nvPr>
            <p:ph idx="1"/>
          </p:nvPr>
        </p:nvPicPr>
        <p:blipFill>
          <a:blip r:embed="rId2"/>
          <a:srcRect/>
          <a:stretch>
            <a:fillRect/>
          </a:stretch>
        </p:blipFill>
        <p:spPr>
          <a:xfrm>
            <a:off x="3260725" y="2324100"/>
            <a:ext cx="2682875" cy="401955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14400"/>
            <a:ext cx="7848600" cy="1219200"/>
          </a:xfrm>
        </p:spPr>
        <p:txBody>
          <a:bodyPr rtlCol="0">
            <a:normAutofit fontScale="90000"/>
          </a:bodyPr>
          <a:lstStyle/>
          <a:p>
            <a:pPr fontAlgn="auto">
              <a:spcAft>
                <a:spcPts val="0"/>
              </a:spcAft>
              <a:defRPr/>
            </a:pPr>
            <a:r>
              <a:rPr lang="en-US" sz="4000" dirty="0" smtClean="0"/>
              <a:t>Unemployment and Mental Health:</a:t>
            </a:r>
            <a:br>
              <a:rPr lang="en-US" sz="4000" dirty="0" smtClean="0"/>
            </a:br>
            <a:r>
              <a:rPr lang="en-US" sz="4000" dirty="0" smtClean="0"/>
              <a:t>What does the research tell us?</a:t>
            </a:r>
            <a:endParaRPr lang="en-US" sz="4000" dirty="0"/>
          </a:p>
        </p:txBody>
      </p:sp>
      <p:sp>
        <p:nvSpPr>
          <p:cNvPr id="25602" name="Content Placeholder 2"/>
          <p:cNvSpPr>
            <a:spLocks noGrp="1"/>
          </p:cNvSpPr>
          <p:nvPr>
            <p:ph idx="1"/>
          </p:nvPr>
        </p:nvSpPr>
        <p:spPr>
          <a:xfrm>
            <a:off x="381000" y="2895600"/>
            <a:ext cx="8305800" cy="4297363"/>
          </a:xfrm>
        </p:spPr>
        <p:txBody>
          <a:bodyPr/>
          <a:lstStyle/>
          <a:p>
            <a:r>
              <a:rPr lang="en-US" altLang="en-US" smtClean="0"/>
              <a:t>Marie Jahoda proposed that work provides us with five important life needs:</a:t>
            </a:r>
          </a:p>
          <a:p>
            <a:pPr lvl="1"/>
            <a:r>
              <a:rPr lang="en-US" altLang="en-US" smtClean="0"/>
              <a:t>Time structure</a:t>
            </a:r>
          </a:p>
          <a:p>
            <a:pPr lvl="1"/>
            <a:r>
              <a:rPr lang="en-US" altLang="en-US" smtClean="0"/>
              <a:t>Social contact</a:t>
            </a:r>
          </a:p>
          <a:p>
            <a:pPr lvl="1"/>
            <a:r>
              <a:rPr lang="en-US" altLang="en-US" smtClean="0"/>
              <a:t>Collective purpose</a:t>
            </a:r>
          </a:p>
          <a:p>
            <a:pPr lvl="1"/>
            <a:r>
              <a:rPr lang="en-US" altLang="en-US" smtClean="0"/>
              <a:t>Status</a:t>
            </a:r>
          </a:p>
          <a:p>
            <a:pPr lvl="1"/>
            <a:r>
              <a:rPr lang="en-US" altLang="en-US" smtClean="0"/>
              <a:t>Activity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457200" y="704850"/>
            <a:ext cx="8229600" cy="1143000"/>
          </a:xfrm>
        </p:spPr>
        <p:txBody>
          <a:bodyPr/>
          <a:lstStyle/>
          <a:p>
            <a:r>
              <a:rPr lang="en-US" smtClean="0"/>
              <a:t>Unemployment-Mental Health</a:t>
            </a:r>
          </a:p>
        </p:txBody>
      </p:sp>
      <p:sp>
        <p:nvSpPr>
          <p:cNvPr id="3" name="Content Placeholder 2"/>
          <p:cNvSpPr>
            <a:spLocks noGrp="1"/>
          </p:cNvSpPr>
          <p:nvPr>
            <p:ph sz="half" idx="1"/>
          </p:nvPr>
        </p:nvSpPr>
        <p:spPr>
          <a:xfrm>
            <a:off x="457200" y="1920875"/>
            <a:ext cx="4038600" cy="4433888"/>
          </a:xfrm>
        </p:spPr>
        <p:txBody>
          <a:bodyPr>
            <a:normAutofit fontScale="92500" lnSpcReduction="20000"/>
          </a:bodyPr>
          <a:lstStyle/>
          <a:p>
            <a:pPr marL="274320" indent="-274320" fontAlgn="auto">
              <a:spcAft>
                <a:spcPts val="0"/>
              </a:spcAft>
              <a:buClr>
                <a:schemeClr val="accent3"/>
              </a:buClr>
              <a:buFont typeface="Wingdings 2"/>
              <a:buChar char=""/>
              <a:defRPr/>
            </a:pPr>
            <a:r>
              <a:rPr lang="en-US" altLang="en-US" sz="3000" dirty="0" smtClean="0"/>
              <a:t> </a:t>
            </a:r>
            <a:r>
              <a:rPr lang="en-US" altLang="en-US" sz="3000" dirty="0"/>
              <a:t>M</a:t>
            </a:r>
            <a:r>
              <a:rPr lang="en-US" altLang="en-US" sz="3000" dirty="0" smtClean="0"/>
              <a:t>eta-analysis: Paul and Moser</a:t>
            </a:r>
          </a:p>
          <a:p>
            <a:pPr marL="640080" lvl="1" indent="-274320" fontAlgn="auto">
              <a:spcAft>
                <a:spcPts val="0"/>
              </a:spcAft>
              <a:buFont typeface="Wingdings 2"/>
              <a:buChar char=""/>
              <a:defRPr/>
            </a:pPr>
            <a:r>
              <a:rPr lang="en-US" altLang="en-US" sz="2000" dirty="0" smtClean="0"/>
              <a:t>Integrated results of 237 studies with nearly </a:t>
            </a:r>
            <a:r>
              <a:rPr lang="en-US" altLang="en-US" sz="2000" b="1" dirty="0" smtClean="0"/>
              <a:t>half a million participants</a:t>
            </a:r>
            <a:r>
              <a:rPr lang="en-US" altLang="en-US" sz="2000" dirty="0" smtClean="0"/>
              <a:t>.</a:t>
            </a:r>
          </a:p>
          <a:p>
            <a:pPr marL="640080" lvl="1" indent="-274320" fontAlgn="auto">
              <a:spcAft>
                <a:spcPts val="0"/>
              </a:spcAft>
              <a:buFont typeface="Wingdings 2"/>
              <a:buChar char=""/>
              <a:defRPr/>
            </a:pPr>
            <a:r>
              <a:rPr lang="en-US" altLang="en-US" sz="2000" dirty="0" smtClean="0"/>
              <a:t>Results included the following:</a:t>
            </a:r>
          </a:p>
          <a:p>
            <a:pPr lvl="2" indent="-246888" fontAlgn="auto">
              <a:spcAft>
                <a:spcPts val="0"/>
              </a:spcAft>
              <a:buFont typeface="Wingdings 2"/>
              <a:buChar char=""/>
              <a:defRPr/>
            </a:pPr>
            <a:r>
              <a:rPr lang="en-US" altLang="en-US" b="1" dirty="0" smtClean="0"/>
              <a:t>People who lost their jobs experienced an increase in mental health problems</a:t>
            </a:r>
          </a:p>
          <a:p>
            <a:pPr lvl="2" indent="-246888" fontAlgn="auto">
              <a:spcAft>
                <a:spcPts val="0"/>
              </a:spcAft>
              <a:buFont typeface="Wingdings 2"/>
              <a:buChar char=""/>
              <a:defRPr/>
            </a:pPr>
            <a:r>
              <a:rPr lang="en-US" altLang="en-US" b="1" dirty="0" smtClean="0"/>
              <a:t>Once people became reemployed, their mental health improved</a:t>
            </a:r>
          </a:p>
          <a:p>
            <a:pPr marL="1124712" lvl="3" indent="-210312" fontAlgn="auto">
              <a:spcAft>
                <a:spcPts val="0"/>
              </a:spcAft>
              <a:buClr>
                <a:schemeClr val="accent3"/>
              </a:buClr>
              <a:buFont typeface="Wingdings 2"/>
              <a:buChar char=""/>
              <a:defRPr/>
            </a:pPr>
            <a:r>
              <a:rPr lang="en-US" altLang="en-US" i="1" dirty="0" smtClean="0"/>
              <a:t>Journal of Vocational Behavior, 2009</a:t>
            </a:r>
          </a:p>
        </p:txBody>
      </p:sp>
      <p:pic>
        <p:nvPicPr>
          <p:cNvPr id="26627" name="Picture 5"/>
          <p:cNvPicPr>
            <a:picLocks noGrp="1" noChangeAspect="1" noChangeArrowheads="1"/>
          </p:cNvPicPr>
          <p:nvPr>
            <p:ph sz="half" idx="2"/>
          </p:nvPr>
        </p:nvPicPr>
        <p:blipFill>
          <a:blip r:embed="rId3"/>
          <a:srcRect/>
          <a:stretch>
            <a:fillRect/>
          </a:stretch>
        </p:blipFill>
        <p:spPr>
          <a:xfrm>
            <a:off x="4772025" y="2243138"/>
            <a:ext cx="3790950" cy="379095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704850"/>
            <a:ext cx="8229600" cy="1143000"/>
          </a:xfrm>
        </p:spPr>
        <p:txBody>
          <a:bodyPr rtlCol="0">
            <a:normAutofit fontScale="90000"/>
          </a:bodyPr>
          <a:lstStyle/>
          <a:p>
            <a:pPr fontAlgn="auto">
              <a:spcAft>
                <a:spcPts val="0"/>
              </a:spcAft>
              <a:defRPr/>
            </a:pPr>
            <a:r>
              <a:rPr lang="en-US" altLang="en-US" smtClean="0"/>
              <a:t>Paul and Moser’s</a:t>
            </a:r>
            <a:br>
              <a:rPr lang="en-US" altLang="en-US" smtClean="0"/>
            </a:br>
            <a:r>
              <a:rPr lang="en-US" altLang="en-US" smtClean="0"/>
              <a:t>Meta-Analysis</a:t>
            </a:r>
          </a:p>
        </p:txBody>
      </p:sp>
      <p:pic>
        <p:nvPicPr>
          <p:cNvPr id="28674" name="Picture 5"/>
          <p:cNvPicPr>
            <a:picLocks noGrp="1" noChangeAspect="1" noChangeArrowheads="1"/>
          </p:cNvPicPr>
          <p:nvPr>
            <p:ph sz="half" idx="1"/>
          </p:nvPr>
        </p:nvPicPr>
        <p:blipFill>
          <a:blip r:embed="rId2"/>
          <a:srcRect/>
          <a:stretch>
            <a:fillRect/>
          </a:stretch>
        </p:blipFill>
        <p:spPr>
          <a:xfrm>
            <a:off x="2895600" y="3657600"/>
            <a:ext cx="3143250" cy="2111375"/>
          </a:xfrm>
        </p:spPr>
      </p:pic>
      <p:sp>
        <p:nvSpPr>
          <p:cNvPr id="28675" name="Content Placeholder 2"/>
          <p:cNvSpPr>
            <a:spLocks noGrp="1"/>
          </p:cNvSpPr>
          <p:nvPr>
            <p:ph sz="half" idx="2"/>
          </p:nvPr>
        </p:nvSpPr>
        <p:spPr>
          <a:xfrm>
            <a:off x="457200" y="1905000"/>
            <a:ext cx="7620000" cy="4678363"/>
          </a:xfrm>
        </p:spPr>
        <p:txBody>
          <a:bodyPr/>
          <a:lstStyle/>
          <a:p>
            <a:r>
              <a:rPr lang="en-US" altLang="en-US" smtClean="0"/>
              <a:t>Mental health problems exist in 16% of the general population and 34% of the unemployed.</a:t>
            </a:r>
          </a:p>
          <a:p>
            <a:endParaRPr lang="en-US" altLang="en-US" smtClean="0"/>
          </a:p>
          <a:p>
            <a:endParaRPr lang="en-US" altLang="en-US"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704850"/>
            <a:ext cx="8229600" cy="1143000"/>
          </a:xfrm>
        </p:spPr>
        <p:txBody>
          <a:bodyPr rtlCol="0">
            <a:normAutofit fontScale="90000"/>
          </a:bodyPr>
          <a:lstStyle/>
          <a:p>
            <a:pPr fontAlgn="auto">
              <a:spcAft>
                <a:spcPts val="0"/>
              </a:spcAft>
              <a:defRPr/>
            </a:pPr>
            <a:r>
              <a:rPr lang="en-US" altLang="en-US" smtClean="0"/>
              <a:t>Paul and Moser’s</a:t>
            </a:r>
            <a:br>
              <a:rPr lang="en-US" altLang="en-US" smtClean="0"/>
            </a:br>
            <a:r>
              <a:rPr lang="en-US" altLang="en-US" smtClean="0"/>
              <a:t>Meta-Analysis</a:t>
            </a:r>
          </a:p>
        </p:txBody>
      </p:sp>
      <p:pic>
        <p:nvPicPr>
          <p:cNvPr id="29698" name="Picture 2"/>
          <p:cNvPicPr>
            <a:picLocks noGrp="1" noChangeAspect="1" noChangeArrowheads="1"/>
          </p:cNvPicPr>
          <p:nvPr>
            <p:ph sz="half" idx="1"/>
          </p:nvPr>
        </p:nvPicPr>
        <p:blipFill>
          <a:blip r:embed="rId2"/>
          <a:srcRect/>
          <a:stretch>
            <a:fillRect/>
          </a:stretch>
        </p:blipFill>
        <p:spPr>
          <a:xfrm>
            <a:off x="2438400" y="4114800"/>
            <a:ext cx="3810000" cy="2133600"/>
          </a:xfrm>
        </p:spPr>
      </p:pic>
      <p:sp>
        <p:nvSpPr>
          <p:cNvPr id="29699" name="Content Placeholder 2"/>
          <p:cNvSpPr>
            <a:spLocks noGrp="1"/>
          </p:cNvSpPr>
          <p:nvPr>
            <p:ph sz="half" idx="2"/>
          </p:nvPr>
        </p:nvSpPr>
        <p:spPr>
          <a:xfrm>
            <a:off x="304800" y="1752600"/>
            <a:ext cx="8001000" cy="5287963"/>
          </a:xfrm>
        </p:spPr>
        <p:txBody>
          <a:bodyPr/>
          <a:lstStyle/>
          <a:p>
            <a:r>
              <a:rPr lang="en-US" altLang="en-US" smtClean="0"/>
              <a:t>Mental health problems are more pronounced among </a:t>
            </a:r>
          </a:p>
          <a:p>
            <a:pPr lvl="1"/>
            <a:r>
              <a:rPr lang="en-US" altLang="en-US" smtClean="0"/>
              <a:t>Men</a:t>
            </a:r>
          </a:p>
          <a:p>
            <a:pPr lvl="1"/>
            <a:r>
              <a:rPr lang="en-US" altLang="en-US" smtClean="0"/>
              <a:t>blue-collar workers</a:t>
            </a:r>
          </a:p>
          <a:p>
            <a:pPr lvl="1"/>
            <a:r>
              <a:rPr lang="en-US" altLang="en-US" smtClean="0"/>
              <a:t>long-term unemployed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William Julius Wilson:</a:t>
            </a:r>
            <a:br>
              <a:rPr lang="en-US" dirty="0" smtClean="0"/>
            </a:br>
            <a:r>
              <a:rPr lang="en-US" dirty="0"/>
              <a:t>	</a:t>
            </a:r>
            <a:r>
              <a:rPr lang="en-US" dirty="0" smtClean="0"/>
              <a:t>When Work Disappears</a:t>
            </a:r>
            <a:endParaRPr lang="en-US" dirty="0"/>
          </a:p>
        </p:txBody>
      </p:sp>
      <p:sp>
        <p:nvSpPr>
          <p:cNvPr id="30722" name="Content Placeholder 2"/>
          <p:cNvSpPr>
            <a:spLocks noGrp="1"/>
          </p:cNvSpPr>
          <p:nvPr>
            <p:ph idx="1"/>
          </p:nvPr>
        </p:nvSpPr>
        <p:spPr>
          <a:xfrm>
            <a:off x="381000" y="2133600"/>
            <a:ext cx="8001000" cy="4572000"/>
          </a:xfrm>
        </p:spPr>
        <p:txBody>
          <a:bodyPr/>
          <a:lstStyle/>
          <a:p>
            <a:r>
              <a:rPr lang="en-US" altLang="en-US" smtClean="0"/>
              <a:t>Wilson studied urban Chicago to understand the impact of the loss of employment.</a:t>
            </a:r>
          </a:p>
          <a:p>
            <a:pPr lvl="1"/>
            <a:r>
              <a:rPr lang="en-US" altLang="en-US" smtClean="0"/>
              <a:t>The loss of work was associated with increases in family problems, the breakdown of communities (increased crime, substance abuse, etc.)</a:t>
            </a:r>
          </a:p>
          <a:p>
            <a:pPr lvl="1"/>
            <a:r>
              <a:rPr lang="en-US" altLang="en-US" smtClean="0"/>
              <a:t>Work creates the link to the greater social community.</a:t>
            </a:r>
          </a:p>
          <a:p>
            <a:pPr lvl="1"/>
            <a:r>
              <a:rPr lang="en-US" altLang="en-US" smtClean="0"/>
              <a:t>People suffer individually without work.</a:t>
            </a:r>
          </a:p>
          <a:p>
            <a:pPr lvl="1"/>
            <a:r>
              <a:rPr lang="en-US" altLang="en-US" smtClean="0"/>
              <a:t>Communities suffer as well, creating a cycle of poverty and despair</a:t>
            </a:r>
          </a:p>
          <a:p>
            <a:pPr lvl="1"/>
            <a:endParaRPr lang="en-US" altLang="en-US"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smtClean="0"/>
              <a:t>Individual-Level Interventions</a:t>
            </a:r>
          </a:p>
        </p:txBody>
      </p:sp>
      <p:sp>
        <p:nvSpPr>
          <p:cNvPr id="31746" name="Content Placeholder 2"/>
          <p:cNvSpPr>
            <a:spLocks noGrp="1"/>
          </p:cNvSpPr>
          <p:nvPr>
            <p:ph idx="1"/>
          </p:nvPr>
        </p:nvSpPr>
        <p:spPr/>
        <p:txBody>
          <a:bodyPr/>
          <a:lstStyle/>
          <a:p>
            <a:r>
              <a:rPr lang="en-US" smtClean="0"/>
              <a:t>Two interrelated types of interventions exist:</a:t>
            </a:r>
          </a:p>
          <a:p>
            <a:pPr lvl="1"/>
            <a:r>
              <a:rPr lang="en-US" smtClean="0"/>
              <a:t>Career counseling focuses on helping clients develop and implement meaningful career plans.</a:t>
            </a:r>
          </a:p>
          <a:p>
            <a:pPr lvl="2"/>
            <a:r>
              <a:rPr lang="en-US" smtClean="0"/>
              <a:t>Focuses on exploring self, the world of work, and the process of optimizing the match.</a:t>
            </a:r>
          </a:p>
          <a:p>
            <a:pPr lvl="1"/>
            <a:r>
              <a:rPr lang="en-US" smtClean="0"/>
              <a:t>Job search counseling (aka employment counseling)</a:t>
            </a:r>
          </a:p>
          <a:p>
            <a:pPr lvl="2"/>
            <a:r>
              <a:rPr lang="en-US" smtClean="0"/>
              <a:t>Focuses on helping a client locate work;</a:t>
            </a:r>
          </a:p>
          <a:p>
            <a:pPr lvl="3"/>
            <a:r>
              <a:rPr lang="en-US" smtClean="0"/>
              <a:t>Used in working with unemployed and underemployed</a:t>
            </a:r>
          </a:p>
          <a:p>
            <a:pPr lvl="3"/>
            <a:r>
              <a:rPr lang="en-US" smtClean="0"/>
              <a:t>Also relevant for employed people making transitions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pPr marL="54864" fontAlgn="auto">
              <a:spcAft>
                <a:spcPts val="0"/>
              </a:spcAft>
              <a:defRPr/>
            </a:pPr>
            <a:r>
              <a:rPr lang="en-US" u="sng" smtClean="0">
                <a:solidFill>
                  <a:schemeClr val="tx2">
                    <a:tint val="100000"/>
                    <a:shade val="90000"/>
                    <a:satMod val="250000"/>
                    <a:alpha val="100000"/>
                  </a:schemeClr>
                </a:solidFill>
              </a:rPr>
              <a:t>Career Counseling Is Effective</a:t>
            </a:r>
          </a:p>
        </p:txBody>
      </p:sp>
      <p:sp>
        <p:nvSpPr>
          <p:cNvPr id="32770" name="Rectangle 3"/>
          <p:cNvSpPr>
            <a:spLocks noGrp="1" noChangeArrowheads="1"/>
          </p:cNvSpPr>
          <p:nvPr>
            <p:ph idx="1"/>
          </p:nvPr>
        </p:nvSpPr>
        <p:spPr>
          <a:xfrm>
            <a:off x="762000" y="1905000"/>
            <a:ext cx="8229600" cy="4525963"/>
          </a:xfrm>
        </p:spPr>
        <p:txBody>
          <a:bodyPr/>
          <a:lstStyle/>
          <a:p>
            <a:pPr>
              <a:lnSpc>
                <a:spcPct val="80000"/>
              </a:lnSpc>
            </a:pPr>
            <a:r>
              <a:rPr lang="en-US" sz="2400" smtClean="0"/>
              <a:t>As reflected in numerous meta-analyses, career counseling interventions are effective in…</a:t>
            </a:r>
          </a:p>
          <a:p>
            <a:pPr lvl="1">
              <a:lnSpc>
                <a:spcPct val="80000"/>
              </a:lnSpc>
            </a:pPr>
            <a:r>
              <a:rPr lang="en-US" sz="2200" smtClean="0"/>
              <a:t>enhancing career decidedness</a:t>
            </a:r>
          </a:p>
          <a:p>
            <a:pPr lvl="1">
              <a:lnSpc>
                <a:spcPct val="80000"/>
              </a:lnSpc>
            </a:pPr>
            <a:r>
              <a:rPr lang="en-US" sz="2200" smtClean="0"/>
              <a:t>satisfaction with work</a:t>
            </a:r>
          </a:p>
          <a:p>
            <a:pPr lvl="1">
              <a:lnSpc>
                <a:spcPct val="80000"/>
              </a:lnSpc>
            </a:pPr>
            <a:r>
              <a:rPr lang="en-US" sz="2200" smtClean="0"/>
              <a:t>confidence about decision-making skills.  </a:t>
            </a:r>
          </a:p>
          <a:p>
            <a:pPr>
              <a:lnSpc>
                <a:spcPct val="80000"/>
              </a:lnSpc>
              <a:buFont typeface="Wingdings 2" pitchFamily="18" charset="2"/>
              <a:buNone/>
            </a:pPr>
            <a:endParaRPr lang="en-US" sz="2400" smtClean="0"/>
          </a:p>
        </p:txBody>
      </p:sp>
      <p:pic>
        <p:nvPicPr>
          <p:cNvPr id="32771" name="Picture 4" descr="C:\Users\BLUSTEID\AppData\Local\Microsoft\Windows\Temporary Internet Files\Content.IE5\FCKD0D40\MM900284001[1].gif"/>
          <p:cNvPicPr>
            <a:picLocks noChangeAspect="1" noChangeArrowheads="1" noCrop="1"/>
          </p:cNvPicPr>
          <p:nvPr/>
        </p:nvPicPr>
        <p:blipFill>
          <a:blip r:embed="rId2"/>
          <a:srcRect/>
          <a:stretch>
            <a:fillRect/>
          </a:stretch>
        </p:blipFill>
        <p:spPr bwMode="auto">
          <a:xfrm>
            <a:off x="3719513" y="4648200"/>
            <a:ext cx="1847850" cy="15240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fontScale="90000"/>
          </a:bodyPr>
          <a:lstStyle/>
          <a:p>
            <a:pPr marL="54864" fontAlgn="auto">
              <a:spcAft>
                <a:spcPts val="0"/>
              </a:spcAft>
              <a:defRPr/>
            </a:pPr>
            <a:r>
              <a:rPr lang="en-US" sz="4000" u="sng" smtClean="0">
                <a:solidFill>
                  <a:schemeClr val="tx2">
                    <a:tint val="100000"/>
                    <a:shade val="90000"/>
                    <a:satMod val="250000"/>
                    <a:alpha val="100000"/>
                  </a:schemeClr>
                </a:solidFill>
              </a:rPr>
              <a:t>Why Do Career Counseling Interventions Work?</a:t>
            </a:r>
          </a:p>
        </p:txBody>
      </p:sp>
      <p:sp>
        <p:nvSpPr>
          <p:cNvPr id="33794" name="Rectangle 3"/>
          <p:cNvSpPr>
            <a:spLocks noGrp="1" noChangeArrowheads="1"/>
          </p:cNvSpPr>
          <p:nvPr>
            <p:ph idx="1"/>
          </p:nvPr>
        </p:nvSpPr>
        <p:spPr/>
        <p:txBody>
          <a:bodyPr/>
          <a:lstStyle/>
          <a:p>
            <a:pPr>
              <a:lnSpc>
                <a:spcPct val="80000"/>
              </a:lnSpc>
            </a:pPr>
            <a:r>
              <a:rPr lang="en-US" sz="2400" smtClean="0"/>
              <a:t>Brown and Krane (2002) found that individuals benefited the most from career counseling interventions that took 4-5 sessions to complete.</a:t>
            </a:r>
          </a:p>
          <a:p>
            <a:pPr>
              <a:lnSpc>
                <a:spcPct val="80000"/>
              </a:lnSpc>
            </a:pPr>
            <a:r>
              <a:rPr lang="en-US" sz="2400" smtClean="0"/>
              <a:t>Five components of effective career counseling were identified:</a:t>
            </a:r>
          </a:p>
          <a:p>
            <a:pPr lvl="1">
              <a:lnSpc>
                <a:spcPct val="80000"/>
              </a:lnSpc>
            </a:pPr>
            <a:r>
              <a:rPr lang="en-US" sz="2000" smtClean="0"/>
              <a:t>(1) individualized interpretation and feedback</a:t>
            </a:r>
          </a:p>
          <a:p>
            <a:pPr lvl="1">
              <a:lnSpc>
                <a:spcPct val="80000"/>
              </a:lnSpc>
            </a:pPr>
            <a:r>
              <a:rPr lang="en-US" sz="2000" smtClean="0"/>
              <a:t>(2) finding and building supportive social networks</a:t>
            </a:r>
          </a:p>
          <a:p>
            <a:pPr lvl="1">
              <a:lnSpc>
                <a:spcPct val="80000"/>
              </a:lnSpc>
            </a:pPr>
            <a:r>
              <a:rPr lang="en-US" sz="2000" smtClean="0"/>
              <a:t>(3) effective role models </a:t>
            </a:r>
          </a:p>
          <a:p>
            <a:pPr lvl="1">
              <a:lnSpc>
                <a:spcPct val="80000"/>
              </a:lnSpc>
            </a:pPr>
            <a:r>
              <a:rPr lang="en-US" sz="2000" smtClean="0"/>
              <a:t>(4) learning about the world of work </a:t>
            </a:r>
          </a:p>
          <a:p>
            <a:pPr lvl="1">
              <a:lnSpc>
                <a:spcPct val="80000"/>
              </a:lnSpc>
            </a:pPr>
            <a:r>
              <a:rPr lang="en-US" sz="2000" smtClean="0"/>
              <a:t>(5) use of written exercises. </a:t>
            </a:r>
          </a:p>
          <a:p>
            <a:pPr>
              <a:lnSpc>
                <a:spcPct val="80000"/>
              </a:lnSpc>
              <a:buFont typeface="Wingdings 2" pitchFamily="18" charset="2"/>
              <a:buNone/>
            </a:pPr>
            <a:endParaRPr lang="en-US" sz="200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smtClean="0"/>
              <a:t>Job-Search Interventions</a:t>
            </a:r>
          </a:p>
        </p:txBody>
      </p:sp>
      <p:sp>
        <p:nvSpPr>
          <p:cNvPr id="3" name="Content Placeholder 2"/>
          <p:cNvSpPr>
            <a:spLocks noGrp="1"/>
          </p:cNvSpPr>
          <p:nvPr>
            <p:ph idx="1"/>
          </p:nvPr>
        </p:nvSpPr>
        <p:spPr/>
        <p:txBody>
          <a:bodyPr>
            <a:normAutofit/>
          </a:bodyPr>
          <a:lstStyle/>
          <a:p>
            <a:pPr marL="640080" lvl="1" indent="-246888" fontAlgn="auto">
              <a:spcAft>
                <a:spcPts val="0"/>
              </a:spcAft>
              <a:buFont typeface="Wingdings 2"/>
              <a:buNone/>
              <a:defRPr/>
            </a:pPr>
            <a:endParaRPr lang="en-US" dirty="0" smtClean="0"/>
          </a:p>
          <a:p>
            <a:pPr marL="274320" indent="-274320" fontAlgn="auto">
              <a:spcAft>
                <a:spcPts val="0"/>
              </a:spcAft>
              <a:buClr>
                <a:schemeClr val="accent3"/>
              </a:buClr>
              <a:buFont typeface="Wingdings 2"/>
              <a:buChar char=""/>
              <a:defRPr/>
            </a:pPr>
            <a:r>
              <a:rPr lang="en-US" sz="2800" dirty="0" smtClean="0"/>
              <a:t>A recent 2014 meta-analysis by Liu, Huang, and Wang of job search interventions concluded the following:</a:t>
            </a:r>
          </a:p>
          <a:p>
            <a:pPr marL="640080" lvl="1" indent="-246888" fontAlgn="auto">
              <a:spcAft>
                <a:spcPts val="0"/>
              </a:spcAft>
              <a:buFont typeface="Wingdings 2"/>
              <a:buChar char=""/>
              <a:defRPr/>
            </a:pPr>
            <a:r>
              <a:rPr lang="en-US" dirty="0" smtClean="0"/>
              <a:t>Job search interventions, in general, are effective in helping people to obtain work.</a:t>
            </a:r>
          </a:p>
          <a:p>
            <a:pPr marL="640080" lvl="1" indent="-246888" fontAlgn="auto">
              <a:spcAft>
                <a:spcPts val="0"/>
              </a:spcAft>
              <a:buFont typeface="Wingdings 2"/>
              <a:buChar char=""/>
              <a:defRPr/>
            </a:pPr>
            <a:r>
              <a:rPr lang="en-US" dirty="0" smtClean="0"/>
              <a:t>Job search programs are particularly effective when they blend skills development with motivational interventions</a:t>
            </a:r>
          </a:p>
          <a:p>
            <a:pPr marL="393192" lvl="1" indent="0" fontAlgn="auto">
              <a:spcAft>
                <a:spcPts val="0"/>
              </a:spcAft>
              <a:buFont typeface="Wingdings 2"/>
              <a:buNone/>
              <a:defRPr/>
            </a:pPr>
            <a:endParaRPr lang="en-US" dirty="0"/>
          </a:p>
          <a:p>
            <a:pPr marL="393192" lvl="1" indent="0" fontAlgn="auto">
              <a:spcAft>
                <a:spcPts val="0"/>
              </a:spcAft>
              <a:buFont typeface="Wingdings 2"/>
              <a:buNone/>
              <a:defRPr/>
            </a:pPr>
            <a:endParaRPr lang="en-US"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en-US" smtClean="0"/>
              <a:t>Job Search Interventions </a:t>
            </a:r>
          </a:p>
        </p:txBody>
      </p:sp>
      <p:sp>
        <p:nvSpPr>
          <p:cNvPr id="36866" name="Content Placeholder 2"/>
          <p:cNvSpPr>
            <a:spLocks noGrp="1"/>
          </p:cNvSpPr>
          <p:nvPr>
            <p:ph idx="1"/>
          </p:nvPr>
        </p:nvSpPr>
        <p:spPr/>
        <p:txBody>
          <a:bodyPr/>
          <a:lstStyle/>
          <a:p>
            <a:pPr lvl="1"/>
            <a:r>
              <a:rPr lang="en-US" smtClean="0"/>
              <a:t>The effective interventions  tended to include the following:</a:t>
            </a:r>
          </a:p>
          <a:p>
            <a:pPr lvl="2"/>
            <a:r>
              <a:rPr lang="en-US" sz="2600" smtClean="0"/>
              <a:t>Teaching job search skills</a:t>
            </a:r>
          </a:p>
          <a:p>
            <a:pPr lvl="2"/>
            <a:r>
              <a:rPr lang="en-US" sz="2600" smtClean="0"/>
              <a:t>Improving self-presentation (includes in person presentation as well as written materials)</a:t>
            </a:r>
          </a:p>
          <a:p>
            <a:pPr lvl="2"/>
            <a:r>
              <a:rPr lang="en-US" sz="2600" smtClean="0"/>
              <a:t>Boosting self-efficacy</a:t>
            </a:r>
          </a:p>
          <a:p>
            <a:pPr lvl="2"/>
            <a:r>
              <a:rPr lang="en-US" sz="2600" smtClean="0"/>
              <a:t>Encouraging proactivity</a:t>
            </a:r>
          </a:p>
          <a:p>
            <a:pPr lvl="2"/>
            <a:r>
              <a:rPr lang="en-US" sz="2600" smtClean="0"/>
              <a:t>Promoting goal setting</a:t>
            </a:r>
          </a:p>
          <a:p>
            <a:pPr lvl="2"/>
            <a:r>
              <a:rPr lang="en-US" sz="2600" smtClean="0"/>
              <a:t>Enlisting social support</a:t>
            </a:r>
          </a:p>
          <a:p>
            <a:endParaRPr lang="en-US"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smtClean="0"/>
              <a:t>Job-Search Interventions</a:t>
            </a:r>
          </a:p>
        </p:txBody>
      </p:sp>
      <p:sp>
        <p:nvSpPr>
          <p:cNvPr id="3" name="Content Placeholder 2"/>
          <p:cNvSpPr>
            <a:spLocks noGrp="1"/>
          </p:cNvSpPr>
          <p:nvPr>
            <p:ph idx="1"/>
          </p:nvPr>
        </p:nvSpPr>
        <p:spPr/>
        <p:txBody>
          <a:bodyPr>
            <a:normAutofit/>
          </a:bodyPr>
          <a:lstStyle/>
          <a:p>
            <a:pPr marL="274320" indent="-274320" fontAlgn="auto">
              <a:spcAft>
                <a:spcPts val="0"/>
              </a:spcAft>
              <a:buClr>
                <a:schemeClr val="accent3"/>
              </a:buClr>
              <a:buFont typeface="Wingdings 2"/>
              <a:buChar char=""/>
              <a:defRPr/>
            </a:pPr>
            <a:r>
              <a:rPr lang="en-US" dirty="0" err="1" smtClean="0"/>
              <a:t>Lui</a:t>
            </a:r>
            <a:r>
              <a:rPr lang="en-US" dirty="0" smtClean="0"/>
              <a:t> and colleagues also identified that job </a:t>
            </a:r>
            <a:r>
              <a:rPr lang="en-US" dirty="0"/>
              <a:t>search interventions are less effective for </a:t>
            </a:r>
            <a:r>
              <a:rPr lang="en-US" dirty="0" smtClean="0"/>
              <a:t>long-term unemployed </a:t>
            </a:r>
            <a:r>
              <a:rPr lang="en-US" dirty="0"/>
              <a:t>job seekers</a:t>
            </a:r>
            <a:r>
              <a:rPr lang="en-US" dirty="0" smtClean="0"/>
              <a:t>.</a:t>
            </a:r>
          </a:p>
          <a:p>
            <a:pPr marL="274320" indent="-274320" fontAlgn="auto">
              <a:spcAft>
                <a:spcPts val="0"/>
              </a:spcAft>
              <a:buClr>
                <a:schemeClr val="accent3"/>
              </a:buClr>
              <a:buFont typeface="Wingdings 2"/>
              <a:buChar char=""/>
              <a:defRPr/>
            </a:pPr>
            <a:r>
              <a:rPr lang="en-US" dirty="0" smtClean="0"/>
              <a:t>They suggest that the complex needs of the long-term unemployed may require:</a:t>
            </a:r>
          </a:p>
          <a:p>
            <a:pPr marL="640080" lvl="1" indent="-246888" fontAlgn="auto">
              <a:spcAft>
                <a:spcPts val="0"/>
              </a:spcAft>
              <a:buFont typeface="Wingdings 2"/>
              <a:buChar char=""/>
              <a:defRPr/>
            </a:pPr>
            <a:r>
              <a:rPr lang="en-US" dirty="0" smtClean="0"/>
              <a:t>Occupational </a:t>
            </a:r>
            <a:r>
              <a:rPr lang="en-US" dirty="0"/>
              <a:t>skills training </a:t>
            </a:r>
            <a:endParaRPr lang="en-US" dirty="0" smtClean="0"/>
          </a:p>
          <a:p>
            <a:pPr marL="640080" lvl="1" indent="-246888" fontAlgn="auto">
              <a:spcAft>
                <a:spcPts val="0"/>
              </a:spcAft>
              <a:buFont typeface="Wingdings 2"/>
              <a:buChar char=""/>
              <a:defRPr/>
            </a:pPr>
            <a:r>
              <a:rPr lang="en-US" dirty="0" smtClean="0"/>
              <a:t>Interventions that focus on enhancing self-esteem</a:t>
            </a:r>
          </a:p>
          <a:p>
            <a:pPr marL="640080" lvl="1" indent="-246888" fontAlgn="auto">
              <a:spcAft>
                <a:spcPts val="0"/>
              </a:spcAft>
              <a:buFont typeface="Wingdings 2"/>
              <a:buChar char=""/>
              <a:defRPr/>
            </a:pPr>
            <a:r>
              <a:rPr lang="en-US" dirty="0" smtClean="0"/>
              <a:t>Interventions that involve the entire family to reduce stress and enhance social support</a:t>
            </a:r>
          </a:p>
          <a:p>
            <a:pPr marL="0" indent="0" fontAlgn="auto">
              <a:spcAft>
                <a:spcPts val="0"/>
              </a:spcAft>
              <a:buClr>
                <a:schemeClr val="accent3"/>
              </a:buClr>
              <a:buFont typeface="Wingdings 2"/>
              <a:buNone/>
              <a:defRPr/>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smtClean="0"/>
              <a:t>What’s missing????</a:t>
            </a:r>
          </a:p>
        </p:txBody>
      </p:sp>
      <p:sp>
        <p:nvSpPr>
          <p:cNvPr id="39938" name="Content Placeholder 2"/>
          <p:cNvSpPr>
            <a:spLocks noGrp="1"/>
          </p:cNvSpPr>
          <p:nvPr>
            <p:ph idx="1"/>
          </p:nvPr>
        </p:nvSpPr>
        <p:spPr/>
        <p:txBody>
          <a:bodyPr/>
          <a:lstStyle/>
          <a:p>
            <a:r>
              <a:rPr lang="en-US" smtClean="0"/>
              <a:t>Means of connecting the career counseling and the job search processes—in effect integrating short-term and long-term goals for clients</a:t>
            </a:r>
          </a:p>
          <a:p>
            <a:r>
              <a:rPr lang="en-US" smtClean="0"/>
              <a:t>Means of connecting work-based issues to mental health and relational issues</a:t>
            </a:r>
          </a:p>
          <a:p>
            <a:r>
              <a:rPr lang="en-US" smtClean="0"/>
              <a:t>Means of intervening in a way that will empower clients, especially those facing long-term unemployment, to be active agents in their lives</a:t>
            </a:r>
          </a:p>
          <a:p>
            <a:r>
              <a:rPr lang="en-US" smtClean="0"/>
              <a:t>Means of taking our collective knowledge and advocating for transformative change in the economy!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A New Perspective:</a:t>
            </a:r>
            <a:br>
              <a:rPr lang="en-US" dirty="0" smtClean="0"/>
            </a:br>
            <a:r>
              <a:rPr lang="en-US" dirty="0" smtClean="0"/>
              <a:t>The Psychology of Working</a:t>
            </a:r>
            <a:endParaRPr lang="en-US" dirty="0"/>
          </a:p>
        </p:txBody>
      </p:sp>
      <p:sp>
        <p:nvSpPr>
          <p:cNvPr id="3" name="Content Placeholder 2"/>
          <p:cNvSpPr>
            <a:spLocks noGrp="1"/>
          </p:cNvSpPr>
          <p:nvPr>
            <p:ph idx="1"/>
          </p:nvPr>
        </p:nvSpPr>
        <p:spPr/>
        <p:txBody>
          <a:bodyPr>
            <a:normAutofit lnSpcReduction="10000"/>
          </a:bodyPr>
          <a:lstStyle/>
          <a:p>
            <a:pPr marL="274320" indent="-274320" fontAlgn="auto">
              <a:spcAft>
                <a:spcPts val="0"/>
              </a:spcAft>
              <a:buClr>
                <a:schemeClr val="accent3"/>
              </a:buClr>
              <a:buFont typeface="Wingdings 2"/>
              <a:buChar char=""/>
              <a:defRPr/>
            </a:pPr>
            <a:r>
              <a:rPr lang="en-US" dirty="0" smtClean="0"/>
              <a:t>What is the psychology-of-working perspective?</a:t>
            </a:r>
          </a:p>
          <a:p>
            <a:pPr marL="640080" lvl="1" indent="-246888" fontAlgn="auto">
              <a:spcAft>
                <a:spcPts val="0"/>
              </a:spcAft>
              <a:buFont typeface="Wingdings 2"/>
              <a:buChar char=""/>
              <a:defRPr/>
            </a:pPr>
            <a:r>
              <a:rPr lang="en-US" dirty="0" smtClean="0"/>
              <a:t>An inclusive framework that seeks to examine the nature of working in an integrative fashion.</a:t>
            </a:r>
          </a:p>
          <a:p>
            <a:pPr marL="640080" lvl="1" indent="-246888" fontAlgn="auto">
              <a:spcAft>
                <a:spcPts val="0"/>
              </a:spcAft>
              <a:buFont typeface="Wingdings 2"/>
              <a:buChar char=""/>
              <a:defRPr/>
            </a:pPr>
            <a:r>
              <a:rPr lang="en-US" dirty="0" smtClean="0"/>
              <a:t>A perspective that is built on the principles of social justice, equity, and access to opportunity.</a:t>
            </a:r>
          </a:p>
          <a:p>
            <a:pPr marL="640080" lvl="1" indent="-246888" fontAlgn="auto">
              <a:spcAft>
                <a:spcPts val="0"/>
              </a:spcAft>
              <a:buFont typeface="Wingdings 2"/>
              <a:buChar char=""/>
              <a:defRPr/>
            </a:pPr>
            <a:r>
              <a:rPr lang="en-US" dirty="0" smtClean="0"/>
              <a:t>A perspective that reduces artificial boundaries between career counseling, job search, and other helping interventions.</a:t>
            </a:r>
          </a:p>
          <a:p>
            <a:pPr marL="640080" lvl="1" indent="-246888" fontAlgn="auto">
              <a:spcAft>
                <a:spcPts val="0"/>
              </a:spcAft>
              <a:buFont typeface="Wingdings 2"/>
              <a:buChar char=""/>
              <a:defRPr/>
            </a:pPr>
            <a:r>
              <a:rPr lang="en-US" dirty="0" smtClean="0"/>
              <a:t>A perspective that focuses on empowerment and the development of agency for individuals and communities.</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Assumptions of the </a:t>
            </a:r>
            <a:br>
              <a:rPr lang="en-US" dirty="0" smtClean="0"/>
            </a:br>
            <a:r>
              <a:rPr lang="en-US" dirty="0" smtClean="0"/>
              <a:t>Psychology of Working</a:t>
            </a:r>
            <a:endParaRPr lang="en-US" dirty="0"/>
          </a:p>
        </p:txBody>
      </p:sp>
      <p:sp>
        <p:nvSpPr>
          <p:cNvPr id="43010" name="Content Placeholder 2"/>
          <p:cNvSpPr>
            <a:spLocks noGrp="1"/>
          </p:cNvSpPr>
          <p:nvPr>
            <p:ph idx="1"/>
          </p:nvPr>
        </p:nvSpPr>
        <p:spPr/>
        <p:txBody>
          <a:bodyPr/>
          <a:lstStyle/>
          <a:p>
            <a:r>
              <a:rPr lang="en-US" smtClean="0"/>
              <a:t>At its best, working can fulfill our…</a:t>
            </a:r>
          </a:p>
          <a:p>
            <a:pPr lvl="1"/>
            <a:r>
              <a:rPr lang="en-US" smtClean="0"/>
              <a:t>Need for survival and power</a:t>
            </a:r>
          </a:p>
          <a:p>
            <a:pPr lvl="1">
              <a:buFont typeface="Wingdings" pitchFamily="2" charset="2"/>
              <a:buNone/>
            </a:pPr>
            <a:endParaRPr lang="en-US" smtClean="0"/>
          </a:p>
          <a:p>
            <a:pPr lvl="1"/>
            <a:r>
              <a:rPr lang="en-US" smtClean="0"/>
              <a:t>Need for social connections</a:t>
            </a:r>
          </a:p>
          <a:p>
            <a:pPr lvl="1">
              <a:buFont typeface="Wingdings" pitchFamily="2" charset="2"/>
              <a:buNone/>
            </a:pPr>
            <a:endParaRPr lang="en-US" smtClean="0"/>
          </a:p>
          <a:p>
            <a:pPr lvl="1"/>
            <a:r>
              <a:rPr lang="en-US" smtClean="0"/>
              <a:t>Need for self-determination</a:t>
            </a:r>
          </a:p>
          <a:p>
            <a:endParaRPr lang="en-US"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457200" y="0"/>
            <a:ext cx="8458200" cy="1847850"/>
          </a:xfrm>
        </p:spPr>
        <p:txBody>
          <a:bodyPr/>
          <a:lstStyle/>
          <a:p>
            <a:r>
              <a:rPr lang="en-US" smtClean="0"/>
              <a:t>Relevant Assumptions of the Psychology of Working</a:t>
            </a:r>
          </a:p>
        </p:txBody>
      </p:sp>
      <p:sp>
        <p:nvSpPr>
          <p:cNvPr id="44034" name="Content Placeholder 2"/>
          <p:cNvSpPr>
            <a:spLocks noGrp="1"/>
          </p:cNvSpPr>
          <p:nvPr>
            <p:ph idx="1"/>
          </p:nvPr>
        </p:nvSpPr>
        <p:spPr/>
        <p:txBody>
          <a:bodyPr/>
          <a:lstStyle/>
          <a:p>
            <a:r>
              <a:rPr lang="en-US" i="1" smtClean="0"/>
              <a:t>Work is a central aspect of life.</a:t>
            </a:r>
          </a:p>
          <a:p>
            <a:r>
              <a:rPr lang="en-US" i="1" smtClean="0"/>
              <a:t>Working is central to mental health. </a:t>
            </a:r>
          </a:p>
          <a:p>
            <a:r>
              <a:rPr lang="en-US" i="1" smtClean="0"/>
              <a:t>Work and non-work experiences are often seamlessly experienced in the natural course of people’s lives.  </a:t>
            </a:r>
            <a:endParaRPr lang="en-US" smtClean="0"/>
          </a:p>
        </p:txBody>
      </p:sp>
      <p:pic>
        <p:nvPicPr>
          <p:cNvPr id="44035" name="Picture 2" descr="C:\Users\blusteid\AppData\Local\Microsoft\Windows\Temporary Internet Files\Content.IE5\UQ1TWHHY\MC900289974[1].wmf"/>
          <p:cNvPicPr>
            <a:picLocks noChangeAspect="1" noChangeArrowheads="1"/>
          </p:cNvPicPr>
          <p:nvPr/>
        </p:nvPicPr>
        <p:blipFill>
          <a:blip r:embed="rId2"/>
          <a:srcRect/>
          <a:stretch>
            <a:fillRect/>
          </a:stretch>
        </p:blipFill>
        <p:spPr bwMode="auto">
          <a:xfrm>
            <a:off x="2855913" y="3810000"/>
            <a:ext cx="3432175" cy="236855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
            </a:r>
            <a:br>
              <a:rPr lang="en-US" dirty="0" smtClean="0"/>
            </a:br>
            <a:r>
              <a:rPr lang="en-US" dirty="0" smtClean="0"/>
              <a:t>The Psychology of Working and the Long-Term Unemployed</a:t>
            </a:r>
            <a:endParaRPr lang="en-US" dirty="0"/>
          </a:p>
        </p:txBody>
      </p:sp>
      <p:sp>
        <p:nvSpPr>
          <p:cNvPr id="45058" name="Content Placeholder 2"/>
          <p:cNvSpPr>
            <a:spLocks noGrp="1"/>
          </p:cNvSpPr>
          <p:nvPr>
            <p:ph idx="1"/>
          </p:nvPr>
        </p:nvSpPr>
        <p:spPr/>
        <p:txBody>
          <a:bodyPr/>
          <a:lstStyle/>
          <a:p>
            <a:pPr>
              <a:buFont typeface="Wingdings 2" pitchFamily="18" charset="2"/>
              <a:buNone/>
            </a:pPr>
            <a:r>
              <a:rPr lang="en-US" i="1" smtClean="0"/>
              <a:t>What is the value added by the psychology of working perspective?</a:t>
            </a:r>
          </a:p>
          <a:p>
            <a:pPr>
              <a:buFont typeface="Wingdings 2" pitchFamily="18" charset="2"/>
              <a:buNone/>
            </a:pPr>
            <a:r>
              <a:rPr lang="en-US" smtClean="0"/>
              <a:t>	a. </a:t>
            </a:r>
            <a:r>
              <a:rPr lang="en-US" b="1" smtClean="0"/>
              <a:t>Integrative interventions:</a:t>
            </a:r>
          </a:p>
          <a:p>
            <a:pPr lvl="1"/>
            <a:r>
              <a:rPr lang="en-US" smtClean="0"/>
              <a:t>	Link job search and career counseling into a cohesive intervention.</a:t>
            </a:r>
          </a:p>
          <a:p>
            <a:pPr lvl="1"/>
            <a:r>
              <a:rPr lang="en-US" smtClean="0"/>
              <a:t>Link mental health interventions/prevention into a cohesive approach </a:t>
            </a:r>
          </a:p>
          <a:p>
            <a:pPr lvl="1"/>
            <a:endParaRPr lang="en-US"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304800" y="152400"/>
            <a:ext cx="8305800" cy="1847850"/>
          </a:xfrm>
        </p:spPr>
        <p:txBody>
          <a:bodyPr/>
          <a:lstStyle/>
          <a:p>
            <a:r>
              <a:rPr lang="en-US" smtClean="0"/>
              <a:t>The Psychology of Working and the Long-Term Unemployed</a:t>
            </a:r>
          </a:p>
        </p:txBody>
      </p:sp>
      <p:sp>
        <p:nvSpPr>
          <p:cNvPr id="46082" name="Content Placeholder 2"/>
          <p:cNvSpPr>
            <a:spLocks noGrp="1"/>
          </p:cNvSpPr>
          <p:nvPr>
            <p:ph idx="1"/>
          </p:nvPr>
        </p:nvSpPr>
        <p:spPr/>
        <p:txBody>
          <a:bodyPr/>
          <a:lstStyle/>
          <a:p>
            <a:r>
              <a:rPr lang="en-US" b="1" smtClean="0"/>
              <a:t>Infusing social justice into individual and systemic interventions:</a:t>
            </a:r>
          </a:p>
          <a:p>
            <a:pPr lvl="1"/>
            <a:r>
              <a:rPr lang="en-US" smtClean="0"/>
              <a:t>Following Sharone’s findings, we need to find ways of reducing self-blame.</a:t>
            </a:r>
          </a:p>
          <a:p>
            <a:pPr lvl="1"/>
            <a:r>
              <a:rPr lang="en-US" smtClean="0"/>
              <a:t>Introduce critical consciousness into the counseling and job search work.</a:t>
            </a:r>
          </a:p>
          <a:p>
            <a:endParaRPr lang="en-US"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r>
              <a:rPr lang="en-US" smtClean="0"/>
              <a:t>Critical consciousness</a:t>
            </a:r>
          </a:p>
        </p:txBody>
      </p:sp>
      <p:sp>
        <p:nvSpPr>
          <p:cNvPr id="47106" name="Content Placeholder 2"/>
          <p:cNvSpPr>
            <a:spLocks noGrp="1"/>
          </p:cNvSpPr>
          <p:nvPr>
            <p:ph idx="1"/>
          </p:nvPr>
        </p:nvSpPr>
        <p:spPr/>
        <p:txBody>
          <a:bodyPr/>
          <a:lstStyle/>
          <a:p>
            <a:r>
              <a:rPr lang="en-US" b="1" smtClean="0"/>
              <a:t>Critical Consciousness</a:t>
            </a:r>
          </a:p>
          <a:p>
            <a:pPr lvl="1"/>
            <a:r>
              <a:rPr lang="en-US" smtClean="0"/>
              <a:t>Based on Friere’s critical pedagogy and liberation psychology, critical consciousness development refers to helping members of marginalized groups critically analyze and act to change their social conditions.</a:t>
            </a:r>
          </a:p>
          <a:p>
            <a:pPr lvl="1"/>
            <a:r>
              <a:rPr lang="en-US" smtClean="0"/>
              <a:t>As Friere advocated for the peasants in Brazil, we need to help our clients “read the world”….</a:t>
            </a:r>
          </a:p>
          <a:p>
            <a:pPr lvl="1"/>
            <a:r>
              <a:rPr lang="en-US" smtClean="0"/>
              <a:t>Reduces “blaming the victim”</a:t>
            </a:r>
          </a:p>
          <a:p>
            <a:pPr lvl="1"/>
            <a:r>
              <a:rPr lang="en-US" smtClean="0"/>
              <a:t>Enhances agency and collective action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
            </a:r>
            <a:br>
              <a:rPr lang="en-US" dirty="0" smtClean="0"/>
            </a:br>
            <a:r>
              <a:rPr lang="en-US" dirty="0" smtClean="0"/>
              <a:t>The Psychology of Working and the Long-Term Unemployed</a:t>
            </a:r>
            <a:endParaRPr lang="en-US" dirty="0"/>
          </a:p>
        </p:txBody>
      </p:sp>
      <p:sp>
        <p:nvSpPr>
          <p:cNvPr id="48130" name="Content Placeholder 2"/>
          <p:cNvSpPr>
            <a:spLocks noGrp="1"/>
          </p:cNvSpPr>
          <p:nvPr>
            <p:ph idx="1"/>
          </p:nvPr>
        </p:nvSpPr>
        <p:spPr/>
        <p:txBody>
          <a:bodyPr/>
          <a:lstStyle/>
          <a:p>
            <a:pPr>
              <a:buFont typeface="Wingdings 2" pitchFamily="18" charset="2"/>
              <a:buNone/>
            </a:pPr>
            <a:r>
              <a:rPr lang="en-US" smtClean="0"/>
              <a:t>Systemic Change:</a:t>
            </a:r>
          </a:p>
          <a:p>
            <a:r>
              <a:rPr lang="en-US" smtClean="0"/>
              <a:t>	One of the participants in the Boston College Unemployment study asked me to make sure that our findings reach the broader public.</a:t>
            </a:r>
          </a:p>
          <a:p>
            <a:r>
              <a:rPr lang="en-US" smtClean="0"/>
              <a:t>In a nutshell, this participant said…</a:t>
            </a:r>
          </a:p>
          <a:p>
            <a:pPr lvl="1"/>
            <a:r>
              <a:rPr lang="en-US" smtClean="0"/>
              <a:t>We are not doing well—we are not content and we need jobs!!!!</a:t>
            </a:r>
          </a:p>
          <a:p>
            <a:pPr lvl="1"/>
            <a:r>
              <a:rPr lang="en-US" smtClean="0"/>
              <a:t>We want our political leaders to take action.</a:t>
            </a:r>
          </a:p>
          <a:p>
            <a:pPr lvl="1"/>
            <a:r>
              <a:rPr lang="en-US" smtClean="0"/>
              <a:t>I am trying to follow up this participant’s recommendations….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r>
              <a:rPr lang="en-US" smtClean="0"/>
              <a:t>Systemic changes</a:t>
            </a:r>
          </a:p>
        </p:txBody>
      </p:sp>
      <p:sp>
        <p:nvSpPr>
          <p:cNvPr id="3" name="Content Placeholder 2"/>
          <p:cNvSpPr>
            <a:spLocks noGrp="1"/>
          </p:cNvSpPr>
          <p:nvPr>
            <p:ph idx="1"/>
          </p:nvPr>
        </p:nvSpPr>
        <p:spPr/>
        <p:txBody>
          <a:bodyPr>
            <a:normAutofit lnSpcReduction="10000"/>
          </a:bodyPr>
          <a:lstStyle/>
          <a:p>
            <a:pPr marL="274320" indent="-274320" fontAlgn="auto">
              <a:spcAft>
                <a:spcPts val="0"/>
              </a:spcAft>
              <a:buClr>
                <a:schemeClr val="accent3"/>
              </a:buClr>
              <a:buFont typeface="Wingdings 2"/>
              <a:buChar char=""/>
              <a:defRPr/>
            </a:pPr>
            <a:r>
              <a:rPr lang="en-US" dirty="0" smtClean="0"/>
              <a:t>We are bearing witness to a crisis that is affecting individuals and communities.</a:t>
            </a:r>
          </a:p>
          <a:p>
            <a:pPr marL="274320" indent="-274320" fontAlgn="auto">
              <a:spcAft>
                <a:spcPts val="0"/>
              </a:spcAft>
              <a:buClr>
                <a:schemeClr val="accent3"/>
              </a:buClr>
              <a:buFont typeface="Wingdings 2"/>
              <a:buChar char=""/>
              <a:defRPr/>
            </a:pPr>
            <a:r>
              <a:rPr lang="en-US" dirty="0" smtClean="0"/>
              <a:t>We need to use our knowledge, both intellectual and emotional, to advocate for full employment.</a:t>
            </a:r>
          </a:p>
          <a:p>
            <a:pPr marL="274320" indent="-274320" fontAlgn="auto">
              <a:spcAft>
                <a:spcPts val="0"/>
              </a:spcAft>
              <a:buClr>
                <a:schemeClr val="accent3"/>
              </a:buClr>
              <a:buFont typeface="Wingdings 2"/>
              <a:buChar char=""/>
              <a:defRPr/>
            </a:pPr>
            <a:r>
              <a:rPr lang="en-US" dirty="0" smtClean="0"/>
              <a:t>We need to advocate for the implementation of the </a:t>
            </a:r>
            <a:r>
              <a:rPr lang="en-US" dirty="0" err="1" smtClean="0"/>
              <a:t>Millennuium</a:t>
            </a:r>
            <a:r>
              <a:rPr lang="en-US" dirty="0" smtClean="0"/>
              <a:t> Development goals and the UN Human Rights charter here at home….</a:t>
            </a:r>
          </a:p>
          <a:p>
            <a:pPr marL="274320" indent="-274320" fontAlgn="auto">
              <a:spcAft>
                <a:spcPts val="0"/>
              </a:spcAft>
              <a:buClr>
                <a:schemeClr val="accent3"/>
              </a:buClr>
              <a:buFont typeface="Wingdings 2"/>
              <a:buChar char=""/>
              <a:defRPr/>
            </a:pPr>
            <a:r>
              <a:rPr lang="en-US" i="1" dirty="0" smtClean="0"/>
              <a:t>Everyone has the right to work, to free choice of employment, to just and </a:t>
            </a:r>
            <a:r>
              <a:rPr lang="en-US" i="1" dirty="0" err="1" smtClean="0"/>
              <a:t>favourable</a:t>
            </a:r>
            <a:r>
              <a:rPr lang="en-US" i="1" dirty="0" smtClean="0"/>
              <a:t> conditions of work and to protection against unemployment. (UN Declaration of Human Rights, Article 23)</a:t>
            </a:r>
            <a:endParaRPr lang="en-US" dirty="0" smtClean="0"/>
          </a:p>
          <a:p>
            <a:pPr marL="274320" indent="-274320" fontAlgn="auto">
              <a:spcAft>
                <a:spcPts val="0"/>
              </a:spcAft>
              <a:buClr>
                <a:schemeClr val="accent3"/>
              </a:buClr>
              <a:buFont typeface="Wingdings 2"/>
              <a:buChar char=""/>
              <a:defRPr/>
            </a:pPr>
            <a:endParaRPr lang="en-US" dirty="0" smtClean="0"/>
          </a:p>
          <a:p>
            <a:pPr marL="640080" lvl="1" indent="-246888" fontAlgn="auto">
              <a:spcAft>
                <a:spcPts val="0"/>
              </a:spcAft>
              <a:buFont typeface="Wingdings 2"/>
              <a:buChar char=""/>
              <a:defRPr/>
            </a:pP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r>
              <a:rPr lang="en-US" smtClean="0"/>
              <a:t>Systemic changes</a:t>
            </a:r>
          </a:p>
        </p:txBody>
      </p:sp>
      <p:sp>
        <p:nvSpPr>
          <p:cNvPr id="50178" name="Content Placeholder 2"/>
          <p:cNvSpPr>
            <a:spLocks noGrp="1"/>
          </p:cNvSpPr>
          <p:nvPr>
            <p:ph idx="1"/>
          </p:nvPr>
        </p:nvSpPr>
        <p:spPr/>
        <p:txBody>
          <a:bodyPr/>
          <a:lstStyle/>
          <a:p>
            <a:r>
              <a:rPr lang="en-US" smtClean="0"/>
              <a:t>Extend unemployment benefits</a:t>
            </a:r>
          </a:p>
          <a:p>
            <a:r>
              <a:rPr lang="en-US" smtClean="0"/>
              <a:t>Enhance funding for one-stop career centers across the country</a:t>
            </a:r>
          </a:p>
          <a:p>
            <a:pPr lvl="1"/>
            <a:r>
              <a:rPr lang="en-US" smtClean="0"/>
              <a:t>Identify best practices from one-stops and other programs</a:t>
            </a:r>
          </a:p>
          <a:p>
            <a:r>
              <a:rPr lang="en-US" smtClean="0"/>
              <a:t>Infuse funds into evidence-based training programs in community colleges</a:t>
            </a:r>
          </a:p>
          <a:p>
            <a:pPr lvl="1"/>
            <a:r>
              <a:rPr lang="en-US" smtClean="0"/>
              <a:t>Create nimble and responsive institutions that can provide wrap-around services for the long-term unemployed.</a:t>
            </a:r>
          </a:p>
          <a:p>
            <a:pPr lvl="1"/>
            <a:endParaRPr lang="en-US"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r>
              <a:rPr lang="en-US" smtClean="0"/>
              <a:t>Closing Comment</a:t>
            </a:r>
          </a:p>
        </p:txBody>
      </p:sp>
      <p:sp>
        <p:nvSpPr>
          <p:cNvPr id="3" name="Content Placeholder 2"/>
          <p:cNvSpPr>
            <a:spLocks noGrp="1"/>
          </p:cNvSpPr>
          <p:nvPr>
            <p:ph idx="1"/>
          </p:nvPr>
        </p:nvSpPr>
        <p:spPr/>
        <p:txBody>
          <a:bodyPr>
            <a:normAutofit fontScale="92500"/>
          </a:bodyPr>
          <a:lstStyle/>
          <a:p>
            <a:pPr marL="274320" indent="-274320" fontAlgn="auto">
              <a:spcAft>
                <a:spcPts val="0"/>
              </a:spcAft>
              <a:buClr>
                <a:schemeClr val="accent3"/>
              </a:buClr>
              <a:buFont typeface="Wingdings 2"/>
              <a:buChar char=""/>
              <a:defRPr/>
            </a:pPr>
            <a:r>
              <a:rPr lang="en-US" dirty="0" smtClean="0"/>
              <a:t>Thanks to Ofer Sharone and his colleagues at MIT for putting together this important conference.</a:t>
            </a:r>
          </a:p>
          <a:p>
            <a:pPr marL="274320" indent="-274320" fontAlgn="auto">
              <a:spcAft>
                <a:spcPts val="0"/>
              </a:spcAft>
              <a:buClr>
                <a:schemeClr val="accent3"/>
              </a:buClr>
              <a:buFont typeface="Wingdings 2"/>
              <a:buChar char=""/>
              <a:defRPr/>
            </a:pPr>
            <a:r>
              <a:rPr lang="en-US" dirty="0" smtClean="0"/>
              <a:t>Let’s take the ideas and energy culled here to infuse our work with new initiatives.</a:t>
            </a:r>
          </a:p>
          <a:p>
            <a:pPr marL="274320" indent="-274320" fontAlgn="auto">
              <a:spcAft>
                <a:spcPts val="0"/>
              </a:spcAft>
              <a:buClr>
                <a:schemeClr val="accent3"/>
              </a:buClr>
              <a:buFont typeface="Wingdings 2"/>
              <a:buChar char=""/>
              <a:defRPr/>
            </a:pPr>
            <a:r>
              <a:rPr lang="en-US" dirty="0" smtClean="0"/>
              <a:t>Let’s call upon our political and corporate leaders to develop a “Marshall</a:t>
            </a:r>
            <a:r>
              <a:rPr lang="en-US" smtClean="0"/>
              <a:t>” type </a:t>
            </a:r>
            <a:r>
              <a:rPr lang="en-US" dirty="0" smtClean="0"/>
              <a:t>plan for the long-term unemployed…</a:t>
            </a:r>
          </a:p>
          <a:p>
            <a:pPr marL="640080" lvl="1" indent="-246888" fontAlgn="auto">
              <a:spcAft>
                <a:spcPts val="0"/>
              </a:spcAft>
              <a:buFont typeface="Wingdings 2"/>
              <a:buChar char=""/>
              <a:defRPr/>
            </a:pPr>
            <a:r>
              <a:rPr lang="en-US" dirty="0" smtClean="0"/>
              <a:t>Eliminate discrimination against the long-term unemployed.</a:t>
            </a:r>
          </a:p>
          <a:p>
            <a:pPr marL="640080" lvl="1" indent="-246888" fontAlgn="auto">
              <a:spcAft>
                <a:spcPts val="0"/>
              </a:spcAft>
              <a:buFont typeface="Wingdings 2"/>
              <a:buChar char=""/>
              <a:defRPr/>
            </a:pPr>
            <a:r>
              <a:rPr lang="en-US" dirty="0" smtClean="0"/>
              <a:t>Create work for the long-term unemployed that will rebuild our communities and rebuild their shaken inner lives.</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Apex</Template>
  <TotalTime>546</TotalTime>
  <Words>1560</Words>
  <Application>Microsoft Office PowerPoint</Application>
  <PresentationFormat>On-screen Show (4:3)</PresentationFormat>
  <Paragraphs>175</Paragraphs>
  <Slides>32</Slides>
  <Notes>4</Notes>
  <HiddenSlides>0</HiddenSlides>
  <MMClips>0</MMClips>
  <ScaleCrop>false</ScaleCrop>
  <HeadingPairs>
    <vt:vector size="6" baseType="variant">
      <vt:variant>
        <vt:lpstr>Fonts Used</vt:lpstr>
      </vt:variant>
      <vt:variant>
        <vt:i4>5</vt:i4>
      </vt:variant>
      <vt:variant>
        <vt:lpstr>Design Template</vt:lpstr>
      </vt:variant>
      <vt:variant>
        <vt:i4>4</vt:i4>
      </vt:variant>
      <vt:variant>
        <vt:lpstr>Slide Titles</vt:lpstr>
      </vt:variant>
      <vt:variant>
        <vt:i4>32</vt:i4>
      </vt:variant>
    </vt:vector>
  </HeadingPairs>
  <TitlesOfParts>
    <vt:vector size="41" baseType="lpstr">
      <vt:lpstr>Constantia</vt:lpstr>
      <vt:lpstr>Arial</vt:lpstr>
      <vt:lpstr>Calibri</vt:lpstr>
      <vt:lpstr>Wingdings 2</vt:lpstr>
      <vt:lpstr>Wingdings</vt:lpstr>
      <vt:lpstr>Flow</vt:lpstr>
      <vt:lpstr>Flow</vt:lpstr>
      <vt:lpstr>Flow</vt:lpstr>
      <vt:lpstr>Flow</vt:lpstr>
      <vt:lpstr>Slide 1</vt:lpstr>
      <vt:lpstr>My Contribution to the Conference</vt:lpstr>
      <vt:lpstr>Overarching Question</vt:lpstr>
      <vt:lpstr>What do we know about long-term unemployment?</vt:lpstr>
      <vt:lpstr>Where can we find answers?</vt:lpstr>
      <vt:lpstr>Vignettes from the Unemployed</vt:lpstr>
      <vt:lpstr>Vignettes from the Unemployed</vt:lpstr>
      <vt:lpstr>Vignettes from the unemployed</vt:lpstr>
      <vt:lpstr>The Unemployed: Real People with Real Problems </vt:lpstr>
      <vt:lpstr>The Unemployed: Real People with Real Problems </vt:lpstr>
      <vt:lpstr>Unemployment and Mental Health: What does the research tell us?</vt:lpstr>
      <vt:lpstr>Unemployment-Mental Health</vt:lpstr>
      <vt:lpstr>Paul and Moser’s Meta-Analysis</vt:lpstr>
      <vt:lpstr>Paul and Moser’s Meta-Analysis</vt:lpstr>
      <vt:lpstr>William Julius Wilson:  When Work Disappears</vt:lpstr>
      <vt:lpstr>Individual-Level Interventions</vt:lpstr>
      <vt:lpstr>Career Counseling Is Effective</vt:lpstr>
      <vt:lpstr>Why Do Career Counseling Interventions Work?</vt:lpstr>
      <vt:lpstr>Job-Search Interventions</vt:lpstr>
      <vt:lpstr>Job Search Interventions </vt:lpstr>
      <vt:lpstr>Job-Search Interventions</vt:lpstr>
      <vt:lpstr>What’s missing????</vt:lpstr>
      <vt:lpstr>A New Perspective: The Psychology of Working</vt:lpstr>
      <vt:lpstr>Assumptions of the  Psychology of Working</vt:lpstr>
      <vt:lpstr>Relevant Assumptions of the Psychology of Working</vt:lpstr>
      <vt:lpstr> The Psychology of Working and the Long-Term Unemployed</vt:lpstr>
      <vt:lpstr>The Psychology of Working and the Long-Term Unemployed</vt:lpstr>
      <vt:lpstr>Critical consciousness</vt:lpstr>
      <vt:lpstr> The Psychology of Working and the Long-Term Unemployed</vt:lpstr>
      <vt:lpstr>Systemic changes</vt:lpstr>
      <vt:lpstr>Systemic changes</vt:lpstr>
      <vt:lpstr>Closing Comment</vt:lpstr>
    </vt:vector>
  </TitlesOfParts>
  <Company>Boston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Challenges of Long-Term Unemployment:</dc:title>
  <dc:creator>David Blustein</dc:creator>
  <cp:lastModifiedBy>Justin Fugazzie</cp:lastModifiedBy>
  <cp:revision>27</cp:revision>
  <cp:lastPrinted>2014-05-05T17:07:58Z</cp:lastPrinted>
  <dcterms:created xsi:type="dcterms:W3CDTF">2014-04-17T23:48:48Z</dcterms:created>
  <dcterms:modified xsi:type="dcterms:W3CDTF">2014-05-07T15:12:18Z</dcterms:modified>
</cp:coreProperties>
</file>